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95" r:id="rId1"/>
    <p:sldMasterId id="2147483911" r:id="rId2"/>
  </p:sldMasterIdLst>
  <p:notesMasterIdLst>
    <p:notesMasterId r:id="rId21"/>
  </p:notesMasterIdLst>
  <p:sldIdLst>
    <p:sldId id="256" r:id="rId3"/>
    <p:sldId id="322" r:id="rId4"/>
    <p:sldId id="402" r:id="rId5"/>
    <p:sldId id="396" r:id="rId6"/>
    <p:sldId id="377" r:id="rId7"/>
    <p:sldId id="378" r:id="rId8"/>
    <p:sldId id="379" r:id="rId9"/>
    <p:sldId id="380" r:id="rId10"/>
    <p:sldId id="381" r:id="rId11"/>
    <p:sldId id="403" r:id="rId12"/>
    <p:sldId id="395" r:id="rId13"/>
    <p:sldId id="401" r:id="rId14"/>
    <p:sldId id="388" r:id="rId15"/>
    <p:sldId id="400" r:id="rId16"/>
    <p:sldId id="398" r:id="rId17"/>
    <p:sldId id="399" r:id="rId18"/>
    <p:sldId id="330" r:id="rId19"/>
    <p:sldId id="33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32FF"/>
    <a:srgbClr val="0054FF"/>
    <a:srgbClr val="002164"/>
    <a:srgbClr val="284B87"/>
    <a:srgbClr val="FF9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49"/>
    <p:restoredTop sz="85976" autoAdjust="0"/>
  </p:normalViewPr>
  <p:slideViewPr>
    <p:cSldViewPr snapToGrid="0" snapToObjects="1">
      <p:cViewPr varScale="1">
        <p:scale>
          <a:sx n="97" d="100"/>
          <a:sy n="97" d="100"/>
        </p:scale>
        <p:origin x="44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84"/>
    </p:cViewPr>
  </p:sorterViewPr>
  <p:notesViewPr>
    <p:cSldViewPr snapToGrid="0" snapToObjects="1">
      <p:cViewPr varScale="1">
        <p:scale>
          <a:sx n="84" d="100"/>
          <a:sy n="84" d="100"/>
        </p:scale>
        <p:origin x="26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D59C3-BCF5-BC45-87ED-AF8758B445C8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884E-AB51-CE46-B606-030E2D62B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9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CF7E-FB46-3B48-B977-64FFA50F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74168-492A-8C45-A7AE-721DFF49F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D6F69-1A67-374A-B49A-C20D80692088}"/>
              </a:ext>
            </a:extLst>
          </p:cNvPr>
          <p:cNvSpPr/>
          <p:nvPr userDrawn="1"/>
        </p:nvSpPr>
        <p:spPr>
          <a:xfrm>
            <a:off x="-7882" y="0"/>
            <a:ext cx="12199882" cy="1797804"/>
          </a:xfrm>
          <a:prstGeom prst="rect">
            <a:avLst/>
          </a:prstGeom>
          <a:solidFill>
            <a:srgbClr val="002060">
              <a:alpha val="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3EB6-81CC-0F4B-B6B9-719D277A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C89C8-F198-704C-9C87-3C64FBB71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2A61-B83E-6E41-918C-5324206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4C05-CC1E-984E-9930-1DFA8CFF9417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5303-AE18-8D45-B279-836E3386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CABEA-224B-EF4C-A3FD-998E916F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AA9294-701D-944A-BA22-67ABD66111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5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99B44-FF35-0E4B-8943-9706120AA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3A414-E73A-2B45-AEF6-3D9856E16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9A0C-1C2C-7444-A55C-3953C420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B14D-F989-2A4E-B0AF-6542590B9072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875FF-65D2-F24C-A4D0-830418E5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4567-15FA-C64F-8B2F-CD4E1CC5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93C5D0-484A-B245-9899-2496E89BE2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8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1F76-998F-3A47-8839-D7A4C0735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94EA5-BBEA-7345-AFAA-5F19855C7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B30F3-764B-7443-BD9E-B13FD882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8714-FB61-D840-9B99-BCE407A6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A35A3-7B56-AE4B-8F7B-B5F36E42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D6AD-0526-134D-9EA2-50048B4F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C9A6-4051-F849-9AA5-08462F4F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34FE6-C6E0-0A45-A74C-352977AE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89703-58D0-014B-8F09-94313E13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7AA52-4BF2-EC48-A81F-E4F1DFBB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4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30EF-F4E4-AF47-A2DA-BF81F703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C8683-5642-D94C-BB37-44368DCB3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AFC18-B983-FE45-A6EC-0D2377F4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D5FD-6B4F-7E44-9287-3D7AC852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2A450-0012-624E-B022-F917D0E6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CBFB-F96E-CF42-BBB3-953AF76F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C055-8EE3-6F46-B904-0DF57BDF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CF5B9-AACA-4B43-B486-7C33DE64B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778D-66F2-0243-B1BA-3C917955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6CC27-565D-FC43-BB5F-864A7476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B8496-1DC2-4F4E-AE7C-A5345D5F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50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6535-315F-FC41-A28C-17CB6009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06DA7-B146-FD4C-8BA0-F018C540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BD45D-C52A-F54D-9581-2129FD65E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55095-DC27-B647-B63C-D95583BA4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EFF56-FF96-B74A-A763-5A4011B8F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69D8A-E1DF-3D42-9004-32E145C8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2D6BA3-CC24-BF44-A911-B319E2EA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5E851-7F1B-4846-BD4F-46B4CC66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8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EC7E-F766-F446-AFB1-62E34ECB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0A70E-217F-8C41-A949-29471373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E3D6-B075-A942-AEBD-47144F20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F8348-CCC6-C64B-952D-F8649A41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1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85D2-C33A-6A44-961D-104A4E13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A5083-F53C-3F42-ABA2-7E9D3CB6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F506F-F962-8546-BAAF-3A2FE791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5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D0E0-E580-7049-B728-F6A763D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7528-0045-1745-9E4B-97B864C3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E29AA-6E0A-8444-A5D4-8BF8C9469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74235-7FB5-A44E-9FBD-8AD1AB46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46BB6-C20C-FD4C-8F64-A31FD95A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94997-51BB-E043-B98E-394018CB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109-E9F6-4E40-B084-F201F299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E277-EE8D-BF4A-B42C-BB51A8F44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701C05-4C0B-A647-ADD0-20E6DC2D3D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47405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65CC-99D8-314D-9796-59EB98C7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ABC01-8AE4-774B-A250-788334FEA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C2AA4-8377-CE43-AEE0-915C14728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7CCFA-1952-BA40-A391-5BF1380A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ABB9B-43A5-C74C-B179-0DC88269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2883-2B0E-EA40-BC87-FF02D9E0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55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9C9A-C072-9244-8063-67F995C1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3F80F-6E6B-C844-AC08-E8A63FBBD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9159D-54B5-8643-A316-840B1A50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6279-899B-9440-BDC9-7209B62B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98444-BD70-8B44-BC6F-A76E3DB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2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23CE5-FC35-3A48-90FE-7B1950F30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CE72A-8D9B-1A47-9F5A-203018B15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576-B8C6-C243-9AE0-F9C86654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6FDE8-1F7B-A748-BD46-0942972E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302B-BA6C-3A4C-8A1B-9979555F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1B0A-D44D-F041-8759-BD9FB3F2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3CA5B-A313-7A48-B2D4-A898C08B8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151297-0840-574E-BB38-A5CA9CD563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9BB-64A1-B44C-BA9D-BF06D679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37D79-DA95-AA4F-8A76-A169FDD7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57D7B-8BF6-4F40-8B3F-CDD98192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2008-1E24-314E-AEAC-F8FE2CB2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4AB0-2FEC-7F4A-A9C7-810BDEE4ECD3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0B1D1-700D-E440-B572-538AC894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71A78-9121-894B-9D87-EEB3E127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CBE1C4-A531-8740-98F8-32A7A8CA4B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5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0FDB-251D-004D-8388-866AD88E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39EC1-A882-2343-8A47-EE1308722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96AE0-7D57-CE45-B1D6-0DB8D9AED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FCEF3-C377-4747-9A6B-46EB66042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26FCC-2243-5D46-ABCD-90D306CCF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4F206-8872-3E44-91AF-3FA07648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AD48-39CC-574F-A277-7DDF4D97C115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3977E-BAA8-F147-84ED-8398131E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1DDB2-65E3-8B45-B61B-42135607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E414FF-A259-7F41-8859-C59B4DF0AB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6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464F-510B-5A49-98C0-C1C17CAFA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FD8F1-EB3D-4146-ABE4-9079F9EE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53E-52F8-5243-9430-148D4C4741B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0931E-1E38-7045-AA15-49AB639B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CC1D-67BB-BF48-883E-568F039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535226-3938-F743-A2E6-DEC19B5FBC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31703-7FA5-AB41-AFA8-B2760BAD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11A0-C4D5-0A41-96FB-B1A622FC2FA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6272D-9306-D842-8EC7-DECAEE79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02725-A816-B74B-BAE0-2600DD15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4AA471-76FD-5349-93E4-42D1E0196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1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68514-0189-0743-877F-43AFAD98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BF8F-83D1-E64F-B329-9FB1767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ACD41-1F0D-E64E-B5C4-B1AF3AB9C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9D59-6706-694E-8A04-1B4D3A6B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AB8D-1F8B-5C46-AE68-5364F04CE7C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232D3-A804-A34B-9147-573DCD3C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FEDF-16DA-9647-B8E5-2EB02E26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A12760-71C5-8D45-B5CB-861104BD12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3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20D7-D7FE-FE4A-86A2-86DCC0AA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8719B-4970-334D-AADC-CC92FF49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CEC96-06EF-F24B-944F-ED8EAFB92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729D6-C012-E143-9A86-3B23778F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262-A375-6944-A3A6-738BB591295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B0607-A82E-6F4F-8C26-03747E4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2F9A7-E7DF-ED48-ABA1-AE7781CC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8F5F0A-DDD9-064A-82A7-4FC07BC835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5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E4F57-5AAF-F44E-BD4A-1298EC45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C798-413A-5046-9B26-233F65EED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81C8-AA3C-414E-AE68-654F4C371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F739-D444-2D49-8365-D011425B6819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A482-8990-5C46-A57E-B4E36D3D9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FA47-0688-4C4E-B796-AE6B98D83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E4C88-D90E-1F4A-ABAD-9B437180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EC31-279B-5646-8CF4-28867CA5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CA904-F81D-0C43-B16E-9B8EC71A9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4C51A-00F6-874F-87F5-CD40AEA51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B16D-AD37-5B49-8178-45F110403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5FCE62-0700-E048-93A4-4DAA0AF6202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ongest_common_substring_proble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349" y="420685"/>
            <a:ext cx="10718159" cy="1261158"/>
          </a:xfrm>
        </p:spPr>
        <p:txBody>
          <a:bodyPr>
            <a:normAutofit fontScale="90000"/>
          </a:bodyPr>
          <a:lstStyle/>
          <a:p>
            <a:r>
              <a:rPr lang="en-US" altLang="en-US" sz="7200" b="1" dirty="0"/>
              <a:t>Longest	Common Subsequence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239" y="4892771"/>
            <a:ext cx="5677546" cy="628999"/>
          </a:xfrm>
        </p:spPr>
        <p:txBody>
          <a:bodyPr>
            <a:noAutofit/>
          </a:bodyPr>
          <a:lstStyle/>
          <a:p>
            <a:r>
              <a:rPr lang="en-US" sz="3500" dirty="0"/>
              <a:t>Sajedul Talukder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06FC3C-963C-D144-AC08-B60F95F35F7A}"/>
              </a:ext>
            </a:extLst>
          </p:cNvPr>
          <p:cNvSpPr txBox="1">
            <a:spLocks/>
          </p:cNvSpPr>
          <p:nvPr/>
        </p:nvSpPr>
        <p:spPr>
          <a:xfrm>
            <a:off x="1566862" y="4200042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Lecture note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47EE89-ECEE-0BAE-2150-EEB0DF19DB3B}"/>
              </a:ext>
            </a:extLst>
          </p:cNvPr>
          <p:cNvSpPr txBox="1">
            <a:spLocks/>
          </p:cNvSpPr>
          <p:nvPr/>
        </p:nvSpPr>
        <p:spPr>
          <a:xfrm>
            <a:off x="1550150" y="2793135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97C"/>
                </a:solidFill>
              </a:rPr>
              <a:t>CS 330 Intro to the Design and Analysis of Algorithms</a:t>
            </a:r>
          </a:p>
        </p:txBody>
      </p:sp>
    </p:spTree>
    <p:extLst>
      <p:ext uri="{BB962C8B-B14F-4D97-AF65-F5344CB8AC3E}">
        <p14:creationId xmlns:p14="http://schemas.microsoft.com/office/powerpoint/2010/main" val="369323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6408469" y="4480981"/>
            <a:ext cx="9144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664677" y="1494693"/>
            <a:ext cx="82296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65098"/>
            <a:ext cx="10515600" cy="723903"/>
          </a:xfrm>
        </p:spPr>
        <p:txBody>
          <a:bodyPr/>
          <a:lstStyle/>
          <a:p>
            <a:r>
              <a:rPr lang="en-US" dirty="0"/>
              <a:t>Recursive formulation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64678" y="1647094"/>
            <a:ext cx="8061325" cy="1033463"/>
            <a:chOff x="384" y="1141"/>
            <a:chExt cx="5078" cy="651"/>
          </a:xfrm>
        </p:grpSpPr>
        <p:sp>
          <p:nvSpPr>
            <p:cNvPr id="498693" name="Text Box 5"/>
            <p:cNvSpPr txBox="1">
              <a:spLocks noChangeArrowheads="1"/>
            </p:cNvSpPr>
            <p:nvPr/>
          </p:nvSpPr>
          <p:spPr bwMode="auto">
            <a:xfrm>
              <a:off x="384" y="1296"/>
              <a:ext cx="8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i="1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, </a:t>
              </a:r>
              <a:r>
                <a:rPr lang="en-US" sz="3200" i="1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] =</a:t>
              </a:r>
            </a:p>
          </p:txBody>
        </p:sp>
        <p:sp>
          <p:nvSpPr>
            <p:cNvPr id="498694" name="Text Box 6"/>
            <p:cNvSpPr txBox="1">
              <a:spLocks noChangeArrowheads="1"/>
            </p:cNvSpPr>
            <p:nvPr/>
          </p:nvSpPr>
          <p:spPr bwMode="auto">
            <a:xfrm>
              <a:off x="1450" y="1141"/>
              <a:ext cx="4012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  <a:tabLst>
                  <a:tab pos="4114800" algn="l"/>
                </a:tabLst>
              </a:pP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–1,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–1] + 1</a:t>
              </a:r>
              <a:r>
                <a:rPr lang="en-US" sz="3200" dirty="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	if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x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] =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y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]</a:t>
              </a:r>
              <a:r>
                <a:rPr lang="en-US" sz="3200" dirty="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,</a:t>
              </a:r>
            </a:p>
            <a:p>
              <a:pPr>
                <a:lnSpc>
                  <a:spcPct val="85000"/>
                </a:lnSpc>
                <a:tabLst>
                  <a:tab pos="4114800" algn="l"/>
                </a:tabLst>
              </a:pP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max</a:t>
              </a:r>
              <a:r>
                <a:rPr lang="en-US" sz="40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{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–1,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],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,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–1]</a:t>
              </a:r>
              <a:r>
                <a:rPr lang="en-US" sz="40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}</a:t>
              </a:r>
              <a:r>
                <a:rPr lang="en-US" sz="3200" dirty="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	otherwise.</a:t>
              </a:r>
            </a:p>
          </p:txBody>
        </p:sp>
        <p:sp>
          <p:nvSpPr>
            <p:cNvPr id="498695" name="AutoShape 7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98696" name="Text Box 8"/>
          <p:cNvSpPr txBox="1">
            <a:spLocks noChangeArrowheads="1"/>
          </p:cNvSpPr>
          <p:nvPr/>
        </p:nvSpPr>
        <p:spPr bwMode="auto">
          <a:xfrm>
            <a:off x="1359877" y="2831368"/>
            <a:ext cx="80010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Base case: </a:t>
            </a:r>
            <a:r>
              <a:rPr lang="en-US" sz="3200" i="1" dirty="0" err="1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dirty="0" err="1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 err="1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200" i="1" dirty="0" err="1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]=0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if </a:t>
            </a:r>
            <a:r>
              <a:rPr lang="en-US" sz="3200" i="1" dirty="0" err="1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=0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or </a:t>
            </a:r>
            <a:r>
              <a:rPr lang="en-US" sz="3200" i="1" dirty="0" err="1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chemeClr val="folHlink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=0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endParaRPr lang="en-US" sz="3200" dirty="0"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Case 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 = 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16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  <a:endParaRPr lang="en-US" sz="3200" i="1" dirty="0">
              <a:solidFill>
                <a:schemeClr val="accent2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8697" name="Rectangle 9"/>
          <p:cNvSpPr>
            <a:spLocks noChangeArrowheads="1"/>
          </p:cNvSpPr>
          <p:nvPr/>
        </p:nvSpPr>
        <p:spPr bwMode="auto">
          <a:xfrm>
            <a:off x="2655277" y="44823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698" name="Rectangle 10"/>
          <p:cNvSpPr>
            <a:spLocks noChangeArrowheads="1"/>
          </p:cNvSpPr>
          <p:nvPr/>
        </p:nvSpPr>
        <p:spPr bwMode="auto">
          <a:xfrm>
            <a:off x="3112477" y="44823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699" name="Rectangle 11"/>
          <p:cNvSpPr>
            <a:spLocks noChangeArrowheads="1"/>
          </p:cNvSpPr>
          <p:nvPr/>
        </p:nvSpPr>
        <p:spPr bwMode="auto">
          <a:xfrm>
            <a:off x="3569677" y="4482368"/>
            <a:ext cx="11430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01" name="Rectangle 13"/>
          <p:cNvSpPr>
            <a:spLocks noChangeArrowheads="1"/>
          </p:cNvSpPr>
          <p:nvPr/>
        </p:nvSpPr>
        <p:spPr bwMode="auto">
          <a:xfrm>
            <a:off x="4720506" y="4480981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02" name="Rectangle 14"/>
          <p:cNvSpPr>
            <a:spLocks noChangeArrowheads="1"/>
          </p:cNvSpPr>
          <p:nvPr/>
        </p:nvSpPr>
        <p:spPr bwMode="auto">
          <a:xfrm>
            <a:off x="6922477" y="4482368"/>
            <a:ext cx="9144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04" name="Rectangle 16"/>
          <p:cNvSpPr>
            <a:spLocks noChangeArrowheads="1"/>
          </p:cNvSpPr>
          <p:nvPr/>
        </p:nvSpPr>
        <p:spPr bwMode="auto">
          <a:xfrm>
            <a:off x="8294077" y="44823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06" name="Text Box 18"/>
          <p:cNvSpPr txBox="1">
            <a:spLocks noChangeArrowheads="1"/>
          </p:cNvSpPr>
          <p:nvPr/>
        </p:nvSpPr>
        <p:spPr bwMode="auto">
          <a:xfrm>
            <a:off x="2728302" y="4161694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98707" name="Text Box 19"/>
          <p:cNvSpPr txBox="1">
            <a:spLocks noChangeArrowheads="1"/>
          </p:cNvSpPr>
          <p:nvPr/>
        </p:nvSpPr>
        <p:spPr bwMode="auto">
          <a:xfrm>
            <a:off x="3185502" y="4161694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98709" name="Text Box 21"/>
          <p:cNvSpPr txBox="1">
            <a:spLocks noChangeArrowheads="1"/>
          </p:cNvSpPr>
          <p:nvPr/>
        </p:nvSpPr>
        <p:spPr bwMode="auto">
          <a:xfrm>
            <a:off x="8395077" y="4161694"/>
            <a:ext cx="2551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</a:p>
        </p:txBody>
      </p:sp>
      <p:sp>
        <p:nvSpPr>
          <p:cNvPr id="498710" name="Rectangle 22"/>
          <p:cNvSpPr>
            <a:spLocks noChangeArrowheads="1"/>
          </p:cNvSpPr>
          <p:nvPr/>
        </p:nvSpPr>
        <p:spPr bwMode="auto">
          <a:xfrm>
            <a:off x="2655277" y="53205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11" name="Rectangle 23"/>
          <p:cNvSpPr>
            <a:spLocks noChangeArrowheads="1"/>
          </p:cNvSpPr>
          <p:nvPr/>
        </p:nvSpPr>
        <p:spPr bwMode="auto">
          <a:xfrm>
            <a:off x="3112477" y="53205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12" name="Rectangle 24"/>
          <p:cNvSpPr>
            <a:spLocks noChangeArrowheads="1"/>
          </p:cNvSpPr>
          <p:nvPr/>
        </p:nvSpPr>
        <p:spPr bwMode="auto">
          <a:xfrm>
            <a:off x="3569677" y="5320568"/>
            <a:ext cx="20574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15" name="Rectangle 27"/>
          <p:cNvSpPr>
            <a:spLocks noChangeArrowheads="1"/>
          </p:cNvSpPr>
          <p:nvPr/>
        </p:nvSpPr>
        <p:spPr bwMode="auto">
          <a:xfrm>
            <a:off x="6389077" y="5320568"/>
            <a:ext cx="9144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16" name="Rectangle 28"/>
          <p:cNvSpPr>
            <a:spLocks noChangeArrowheads="1"/>
          </p:cNvSpPr>
          <p:nvPr/>
        </p:nvSpPr>
        <p:spPr bwMode="auto">
          <a:xfrm>
            <a:off x="6922477" y="53205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17" name="Rectangle 29"/>
          <p:cNvSpPr>
            <a:spLocks noChangeArrowheads="1"/>
          </p:cNvSpPr>
          <p:nvPr/>
        </p:nvSpPr>
        <p:spPr bwMode="auto">
          <a:xfrm>
            <a:off x="7379677" y="53205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19" name="Text Box 31"/>
          <p:cNvSpPr txBox="1">
            <a:spLocks noChangeArrowheads="1"/>
          </p:cNvSpPr>
          <p:nvPr/>
        </p:nvSpPr>
        <p:spPr bwMode="auto">
          <a:xfrm>
            <a:off x="2728302" y="4999894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498720" name="Text Box 32"/>
          <p:cNvSpPr txBox="1">
            <a:spLocks noChangeArrowheads="1"/>
          </p:cNvSpPr>
          <p:nvPr/>
        </p:nvSpPr>
        <p:spPr bwMode="auto">
          <a:xfrm>
            <a:off x="3185502" y="4999894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98722" name="Text Box 34"/>
          <p:cNvSpPr txBox="1">
            <a:spLocks noChangeArrowheads="1"/>
          </p:cNvSpPr>
          <p:nvPr/>
        </p:nvSpPr>
        <p:spPr bwMode="auto">
          <a:xfrm>
            <a:off x="8038878" y="4952905"/>
            <a:ext cx="2551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endParaRPr lang="en-US" sz="2000" i="1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8724" name="Text Box 36"/>
          <p:cNvSpPr txBox="1">
            <a:spLocks noChangeArrowheads="1"/>
          </p:cNvSpPr>
          <p:nvPr/>
        </p:nvSpPr>
        <p:spPr bwMode="auto">
          <a:xfrm>
            <a:off x="2121877" y="442521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98725" name="Text Box 37"/>
          <p:cNvSpPr txBox="1">
            <a:spLocks noChangeArrowheads="1"/>
          </p:cNvSpPr>
          <p:nvPr/>
        </p:nvSpPr>
        <p:spPr bwMode="auto">
          <a:xfrm>
            <a:off x="2121877" y="5274532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98726" name="Text Box 38"/>
          <p:cNvSpPr txBox="1">
            <a:spLocks noChangeArrowheads="1"/>
          </p:cNvSpPr>
          <p:nvPr/>
        </p:nvSpPr>
        <p:spPr bwMode="auto">
          <a:xfrm>
            <a:off x="8360011" y="4825732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498727" name="Rectangle 39"/>
          <p:cNvSpPr>
            <a:spLocks noChangeArrowheads="1"/>
          </p:cNvSpPr>
          <p:nvPr/>
        </p:nvSpPr>
        <p:spPr bwMode="auto">
          <a:xfrm>
            <a:off x="6493620" y="4529994"/>
            <a:ext cx="343364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aseline="18000" dirty="0">
                <a:latin typeface="MT Extra" pitchFamily="-112" charset="0"/>
                <a:ea typeface="Arial Unicode MS" pitchFamily="34" charset="-128"/>
                <a:cs typeface="Arial Unicode MS" pitchFamily="34" charset="-128"/>
              </a:rPr>
              <a:t>L</a:t>
            </a:r>
          </a:p>
        </p:txBody>
      </p:sp>
      <p:sp>
        <p:nvSpPr>
          <p:cNvPr id="498728" name="Rectangle 40"/>
          <p:cNvSpPr>
            <a:spLocks noChangeArrowheads="1"/>
          </p:cNvSpPr>
          <p:nvPr/>
        </p:nvSpPr>
        <p:spPr bwMode="auto">
          <a:xfrm>
            <a:off x="6473833" y="5343799"/>
            <a:ext cx="343364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aseline="18000" dirty="0">
                <a:latin typeface="MT Extra" pitchFamily="-112" charset="0"/>
                <a:ea typeface="Arial Unicode MS" pitchFamily="34" charset="-128"/>
                <a:cs typeface="Arial Unicode MS" pitchFamily="34" charset="-128"/>
              </a:rPr>
              <a:t>L</a:t>
            </a:r>
          </a:p>
        </p:txBody>
      </p:sp>
      <p:sp>
        <p:nvSpPr>
          <p:cNvPr id="498730" name="Text Box 42"/>
          <p:cNvSpPr txBox="1">
            <a:spLocks noChangeArrowheads="1"/>
          </p:cNvSpPr>
          <p:nvPr/>
        </p:nvSpPr>
        <p:spPr bwMode="auto">
          <a:xfrm>
            <a:off x="1466241" y="5860319"/>
            <a:ext cx="83216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 =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–1,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–1] + 1</a:t>
            </a:r>
          </a:p>
        </p:txBody>
      </p:sp>
      <p:sp>
        <p:nvSpPr>
          <p:cNvPr id="498713" name="Rectangle 25"/>
          <p:cNvSpPr>
            <a:spLocks noChangeArrowheads="1"/>
          </p:cNvSpPr>
          <p:nvPr/>
        </p:nvSpPr>
        <p:spPr bwMode="auto">
          <a:xfrm>
            <a:off x="7833712" y="532056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7369130" y="4480981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03" name="Rectangle 15"/>
          <p:cNvSpPr>
            <a:spLocks noChangeArrowheads="1"/>
          </p:cNvSpPr>
          <p:nvPr/>
        </p:nvSpPr>
        <p:spPr bwMode="auto">
          <a:xfrm>
            <a:off x="7827252" y="44823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00" name="Rectangle 12"/>
          <p:cNvSpPr>
            <a:spLocks noChangeArrowheads="1"/>
          </p:cNvSpPr>
          <p:nvPr/>
        </p:nvSpPr>
        <p:spPr bwMode="auto">
          <a:xfrm>
            <a:off x="8300803" y="448294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723" name="Line 35"/>
          <p:cNvSpPr>
            <a:spLocks noChangeShapeType="1"/>
          </p:cNvSpPr>
          <p:nvPr/>
        </p:nvSpPr>
        <p:spPr bwMode="auto">
          <a:xfrm flipH="1">
            <a:off x="8028494" y="4760600"/>
            <a:ext cx="525137" cy="78948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1B64AA1D-78B3-E14C-AB93-78E8DCBD9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65681"/>
              </p:ext>
            </p:extLst>
          </p:nvPr>
        </p:nvGraphicFramePr>
        <p:xfrm>
          <a:off x="5892006" y="6013649"/>
          <a:ext cx="4609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51">
                  <a:extLst>
                    <a:ext uri="{9D8B030D-6E8A-4147-A177-3AD203B41FA5}">
                      <a16:colId xmlns:a16="http://schemas.microsoft.com/office/drawing/2014/main" val="2353494727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827672949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3387217509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1451895389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268515262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1346480264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3736024273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539461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516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004306"/>
                  </a:ext>
                </a:extLst>
              </a:tr>
            </a:tbl>
          </a:graphicData>
        </a:graphic>
      </p:graphicFrame>
      <p:sp>
        <p:nvSpPr>
          <p:cNvPr id="45" name="Line 35">
            <a:extLst>
              <a:ext uri="{FF2B5EF4-FFF2-40B4-BE49-F238E27FC236}">
                <a16:creationId xmlns:a16="http://schemas.microsoft.com/office/drawing/2014/main" id="{2A91CDFA-0DE5-364E-AE17-D52367F9C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26001" y="6294783"/>
            <a:ext cx="279389" cy="30364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4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98696" grpId="0"/>
      <p:bldP spid="498697" grpId="0" animBg="1"/>
      <p:bldP spid="498698" grpId="0" animBg="1"/>
      <p:bldP spid="498699" grpId="0" animBg="1"/>
      <p:bldP spid="498701" grpId="0" animBg="1"/>
      <p:bldP spid="498702" grpId="0" animBg="1"/>
      <p:bldP spid="498704" grpId="0" animBg="1"/>
      <p:bldP spid="498706" grpId="0"/>
      <p:bldP spid="498707" grpId="0"/>
      <p:bldP spid="498709" grpId="0"/>
      <p:bldP spid="498710" grpId="0" animBg="1"/>
      <p:bldP spid="498711" grpId="0" animBg="1"/>
      <p:bldP spid="498712" grpId="0" animBg="1"/>
      <p:bldP spid="498715" grpId="0" animBg="1"/>
      <p:bldP spid="498716" grpId="0" animBg="1"/>
      <p:bldP spid="498717" grpId="0" animBg="1"/>
      <p:bldP spid="498719" grpId="0"/>
      <p:bldP spid="498720" grpId="0"/>
      <p:bldP spid="498722" grpId="0"/>
      <p:bldP spid="498724" grpId="0"/>
      <p:bldP spid="498725" grpId="0"/>
      <p:bldP spid="498726" grpId="0"/>
      <p:bldP spid="498727" grpId="0"/>
      <p:bldP spid="498728" grpId="0"/>
      <p:bldP spid="498730" grpId="0"/>
      <p:bldP spid="498713" grpId="0" animBg="1"/>
      <p:bldP spid="44" grpId="0" animBg="1"/>
      <p:bldP spid="498703" grpId="0" animBg="1"/>
      <p:bldP spid="498700" grpId="0" animBg="1"/>
      <p:bldP spid="498723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441939" y="1494692"/>
            <a:ext cx="82296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3989"/>
            <a:ext cx="10515600" cy="736602"/>
          </a:xfrm>
        </p:spPr>
        <p:txBody>
          <a:bodyPr/>
          <a:lstStyle/>
          <a:p>
            <a:r>
              <a:rPr lang="en-US" dirty="0"/>
              <a:t>Recursive formulation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1940" y="1647093"/>
            <a:ext cx="8061325" cy="1033463"/>
            <a:chOff x="384" y="1141"/>
            <a:chExt cx="5078" cy="651"/>
          </a:xfrm>
        </p:grpSpPr>
        <p:sp>
          <p:nvSpPr>
            <p:cNvPr id="498693" name="Text Box 5"/>
            <p:cNvSpPr txBox="1">
              <a:spLocks noChangeArrowheads="1"/>
            </p:cNvSpPr>
            <p:nvPr/>
          </p:nvSpPr>
          <p:spPr bwMode="auto">
            <a:xfrm>
              <a:off x="384" y="1296"/>
              <a:ext cx="8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i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, </a:t>
              </a:r>
              <a:r>
                <a:rPr lang="en-US" sz="3200" i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] =</a:t>
              </a:r>
            </a:p>
          </p:txBody>
        </p:sp>
        <p:sp>
          <p:nvSpPr>
            <p:cNvPr id="498694" name="Text Box 6"/>
            <p:cNvSpPr txBox="1">
              <a:spLocks noChangeArrowheads="1"/>
            </p:cNvSpPr>
            <p:nvPr/>
          </p:nvSpPr>
          <p:spPr bwMode="auto">
            <a:xfrm>
              <a:off x="1450" y="1141"/>
              <a:ext cx="4012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  <a:tabLst>
                  <a:tab pos="4114800" algn="l"/>
                </a:tabLst>
              </a:pP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–1,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–1] + 1</a:t>
              </a:r>
              <a:r>
                <a:rPr lang="en-US" sz="3200" dirty="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	if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x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] =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y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]</a:t>
              </a:r>
              <a:r>
                <a:rPr lang="en-US" sz="3200" dirty="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,</a:t>
              </a:r>
            </a:p>
            <a:p>
              <a:pPr>
                <a:lnSpc>
                  <a:spcPct val="85000"/>
                </a:lnSpc>
                <a:tabLst>
                  <a:tab pos="4114800" algn="l"/>
                </a:tabLst>
              </a:pP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max</a:t>
              </a:r>
              <a:r>
                <a:rPr lang="en-US" sz="40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{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–1,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],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  <a:r>
                <a:rPr lang="en-US" sz="3200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[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i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, </a:t>
              </a:r>
              <a:r>
                <a:rPr lang="en-US" sz="3200" i="1" dirty="0" err="1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j</a:t>
              </a:r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–1]</a:t>
              </a:r>
              <a:r>
                <a:rPr lang="en-US" sz="40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}</a:t>
              </a:r>
              <a:r>
                <a:rPr lang="en-US" sz="3200" dirty="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	otherwise.</a:t>
              </a:r>
            </a:p>
          </p:txBody>
        </p:sp>
        <p:sp>
          <p:nvSpPr>
            <p:cNvPr id="498695" name="AutoShape 7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98696" name="Text Box 8"/>
          <p:cNvSpPr txBox="1">
            <a:spLocks noChangeArrowheads="1"/>
          </p:cNvSpPr>
          <p:nvPr/>
        </p:nvSpPr>
        <p:spPr bwMode="auto">
          <a:xfrm>
            <a:off x="1137139" y="2831368"/>
            <a:ext cx="8839200" cy="143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endParaRPr lang="en-US" sz="3200" dirty="0"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Case 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 ≠ 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16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 best matching might use </a:t>
            </a:r>
            <a:b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		         </a:t>
            </a:r>
            <a:r>
              <a:rPr lang="en-US" sz="3200" dirty="0" err="1">
                <a:solidFill>
                  <a:srgbClr val="009999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x[i</a:t>
            </a:r>
            <a:r>
              <a:rPr lang="en-US" sz="3200" dirty="0">
                <a:solidFill>
                  <a:srgbClr val="009999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or </a:t>
            </a:r>
            <a:r>
              <a:rPr lang="en-US" sz="3200" dirty="0" err="1">
                <a:solidFill>
                  <a:srgbClr val="009999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y[j</a:t>
            </a:r>
            <a:r>
              <a:rPr lang="en-US" sz="3200" dirty="0">
                <a:solidFill>
                  <a:srgbClr val="009999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(or neither) but not both.</a:t>
            </a:r>
            <a:endParaRPr lang="en-US" sz="3200" i="1" dirty="0">
              <a:solidFill>
                <a:schemeClr val="accent2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1466241" y="5860319"/>
            <a:ext cx="83216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 = max</a:t>
            </a:r>
            <a:r>
              <a:rPr lang="en-US" sz="4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–1,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–1]</a:t>
            </a:r>
            <a:r>
              <a:rPr lang="en-US" sz="4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Rectangle 27"/>
          <p:cNvSpPr>
            <a:spLocks noChangeArrowheads="1"/>
          </p:cNvSpPr>
          <p:nvPr/>
        </p:nvSpPr>
        <p:spPr bwMode="auto">
          <a:xfrm>
            <a:off x="6408469" y="4480981"/>
            <a:ext cx="9144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2655277" y="44823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3112477" y="44823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3569677" y="4482368"/>
            <a:ext cx="11430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4720506" y="4480981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6922477" y="4482368"/>
            <a:ext cx="9144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294077" y="44823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2655277" y="53205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23"/>
          <p:cNvSpPr>
            <a:spLocks noChangeArrowheads="1"/>
          </p:cNvSpPr>
          <p:nvPr/>
        </p:nvSpPr>
        <p:spPr bwMode="auto">
          <a:xfrm>
            <a:off x="3112477" y="53205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3569677" y="5320568"/>
            <a:ext cx="20574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6389077" y="5320568"/>
            <a:ext cx="9144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28"/>
          <p:cNvSpPr>
            <a:spLocks noChangeArrowheads="1"/>
          </p:cNvSpPr>
          <p:nvPr/>
        </p:nvSpPr>
        <p:spPr bwMode="auto">
          <a:xfrm>
            <a:off x="6922477" y="53205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29"/>
          <p:cNvSpPr>
            <a:spLocks noChangeArrowheads="1"/>
          </p:cNvSpPr>
          <p:nvPr/>
        </p:nvSpPr>
        <p:spPr bwMode="auto">
          <a:xfrm>
            <a:off x="7379677" y="53205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2728302" y="4999894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3185502" y="4999894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8038878" y="4952905"/>
            <a:ext cx="2551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endParaRPr lang="en-US" sz="2000" i="1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/>
        </p:nvSpPr>
        <p:spPr bwMode="auto">
          <a:xfrm>
            <a:off x="2121877" y="442521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121877" y="5274532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60" name="Text Box 38"/>
          <p:cNvSpPr txBox="1">
            <a:spLocks noChangeArrowheads="1"/>
          </p:cNvSpPr>
          <p:nvPr/>
        </p:nvSpPr>
        <p:spPr bwMode="auto">
          <a:xfrm>
            <a:off x="8320781" y="4924839"/>
            <a:ext cx="5517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!=</a:t>
            </a:r>
          </a:p>
        </p:txBody>
      </p:sp>
      <p:sp>
        <p:nvSpPr>
          <p:cNvPr id="61" name="Rectangle 39"/>
          <p:cNvSpPr>
            <a:spLocks noChangeArrowheads="1"/>
          </p:cNvSpPr>
          <p:nvPr/>
        </p:nvSpPr>
        <p:spPr bwMode="auto">
          <a:xfrm>
            <a:off x="6493620" y="4529994"/>
            <a:ext cx="343364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aseline="18000" dirty="0">
                <a:latin typeface="MT Extra" pitchFamily="-112" charset="0"/>
                <a:ea typeface="Arial Unicode MS" pitchFamily="34" charset="-128"/>
                <a:cs typeface="Arial Unicode MS" pitchFamily="34" charset="-128"/>
              </a:rPr>
              <a:t>L</a:t>
            </a:r>
          </a:p>
        </p:txBody>
      </p:sp>
      <p:sp>
        <p:nvSpPr>
          <p:cNvPr id="62" name="Rectangle 40"/>
          <p:cNvSpPr>
            <a:spLocks noChangeArrowheads="1"/>
          </p:cNvSpPr>
          <p:nvPr/>
        </p:nvSpPr>
        <p:spPr bwMode="auto">
          <a:xfrm>
            <a:off x="6473833" y="5343799"/>
            <a:ext cx="343364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aseline="18000" dirty="0">
                <a:latin typeface="MT Extra" pitchFamily="-112" charset="0"/>
                <a:ea typeface="Arial Unicode MS" pitchFamily="34" charset="-128"/>
                <a:cs typeface="Arial Unicode MS" pitchFamily="34" charset="-128"/>
              </a:rPr>
              <a:t>L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7833712" y="532056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7369130" y="4480981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7827252" y="4482368"/>
            <a:ext cx="457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8395077" y="4161694"/>
            <a:ext cx="2551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8300803" y="4482941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35"/>
          <p:cNvSpPr>
            <a:spLocks noChangeShapeType="1"/>
          </p:cNvSpPr>
          <p:nvPr/>
        </p:nvSpPr>
        <p:spPr bwMode="auto">
          <a:xfrm flipH="1">
            <a:off x="8028494" y="4760600"/>
            <a:ext cx="525137" cy="78948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70E68F4-54C9-BB40-A52D-002ED558E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90493"/>
              </p:ext>
            </p:extLst>
          </p:nvPr>
        </p:nvGraphicFramePr>
        <p:xfrm>
          <a:off x="6904033" y="5956839"/>
          <a:ext cx="46092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51">
                  <a:extLst>
                    <a:ext uri="{9D8B030D-6E8A-4147-A177-3AD203B41FA5}">
                      <a16:colId xmlns:a16="http://schemas.microsoft.com/office/drawing/2014/main" val="2353494727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827672949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3387217509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1451895389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268515262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1346480264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3736024273"/>
                    </a:ext>
                  </a:extLst>
                </a:gridCol>
                <a:gridCol w="576151">
                  <a:extLst>
                    <a:ext uri="{9D8B030D-6E8A-4147-A177-3AD203B41FA5}">
                      <a16:colId xmlns:a16="http://schemas.microsoft.com/office/drawing/2014/main" val="539461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516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004306"/>
                  </a:ext>
                </a:extLst>
              </a:tr>
            </a:tbl>
          </a:graphicData>
        </a:graphic>
      </p:graphicFrame>
      <p:sp>
        <p:nvSpPr>
          <p:cNvPr id="71" name="Line 35">
            <a:extLst>
              <a:ext uri="{FF2B5EF4-FFF2-40B4-BE49-F238E27FC236}">
                <a16:creationId xmlns:a16="http://schemas.microsoft.com/office/drawing/2014/main" id="{89691A67-4CA6-D647-BA3E-D089D3168F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55457" y="6267270"/>
            <a:ext cx="279389" cy="30364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3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6" grpId="0"/>
      <p:bldP spid="40" grpId="0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4" grpId="0" animBg="1"/>
      <p:bldP spid="66" grpId="0" animBg="1"/>
      <p:bldP spid="67" grpId="0" animBg="1"/>
      <p:bldP spid="68" grpId="0"/>
      <p:bldP spid="63" grpId="0" animBg="1"/>
      <p:bldP spid="65" grpId="0" animBg="1"/>
      <p:bldP spid="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id="{80E625C0-B200-4B4D-9785-052E451DC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1646" y="82062"/>
            <a:ext cx="7772400" cy="838200"/>
          </a:xfrm>
        </p:spPr>
        <p:txBody>
          <a:bodyPr>
            <a:normAutofit/>
          </a:bodyPr>
          <a:lstStyle/>
          <a:p>
            <a:r>
              <a:rPr lang="en-US" spc="-5" dirty="0"/>
              <a:t>Dynamic-Programming Approach</a:t>
            </a:r>
            <a:endParaRPr lang="en-US" altLang="en-US" dirty="0"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14941B7B-5219-A245-868D-04A22FA5E9E1}"/>
              </a:ext>
            </a:extLst>
          </p:cNvPr>
          <p:cNvSpPr/>
          <p:nvPr/>
        </p:nvSpPr>
        <p:spPr>
          <a:xfrm>
            <a:off x="1410285" y="1365868"/>
            <a:ext cx="186266" cy="186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62BA2EB0-3CED-A149-857C-B0E5D44B91BF}"/>
              </a:ext>
            </a:extLst>
          </p:cNvPr>
          <p:cNvSpPr/>
          <p:nvPr/>
        </p:nvSpPr>
        <p:spPr>
          <a:xfrm>
            <a:off x="1410285" y="1972928"/>
            <a:ext cx="186266" cy="186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D494F49B-2C8D-5D4A-A0B1-36F7F3401E2A}"/>
              </a:ext>
            </a:extLst>
          </p:cNvPr>
          <p:cNvSpPr/>
          <p:nvPr/>
        </p:nvSpPr>
        <p:spPr>
          <a:xfrm>
            <a:off x="1410285" y="2849228"/>
            <a:ext cx="186266" cy="186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E6A8E95E-A5E0-9F42-86EE-8ECF92BA8109}"/>
              </a:ext>
            </a:extLst>
          </p:cNvPr>
          <p:cNvSpPr/>
          <p:nvPr/>
        </p:nvSpPr>
        <p:spPr>
          <a:xfrm>
            <a:off x="861646" y="4548064"/>
            <a:ext cx="8534398" cy="1530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957B2E16-D930-DD46-B1B5-8D357B96AE98}"/>
              </a:ext>
            </a:extLst>
          </p:cNvPr>
          <p:cNvSpPr txBox="1"/>
          <p:nvPr/>
        </p:nvSpPr>
        <p:spPr>
          <a:xfrm>
            <a:off x="1778586" y="1285435"/>
            <a:ext cx="7154545" cy="32359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1263650">
              <a:lnSpc>
                <a:spcPts val="2100"/>
              </a:lnSpc>
              <a:spcBef>
                <a:spcPts val="420"/>
              </a:spcBef>
            </a:pPr>
            <a:r>
              <a:rPr sz="2000" dirty="0">
                <a:latin typeface="Tahoma"/>
                <a:cs typeface="Tahoma"/>
              </a:rPr>
              <a:t>Define </a:t>
            </a:r>
            <a:r>
              <a:rPr sz="2000" spc="-5" dirty="0">
                <a:latin typeface="Tahoma"/>
                <a:cs typeface="Tahoma"/>
              </a:rPr>
              <a:t>L[i,j] </a:t>
            </a:r>
            <a:r>
              <a:rPr sz="2000" dirty="0">
                <a:latin typeface="Tahoma"/>
                <a:cs typeface="Tahoma"/>
              </a:rPr>
              <a:t>to </a:t>
            </a:r>
            <a:r>
              <a:rPr sz="2000" spc="-5" dirty="0">
                <a:latin typeface="Tahoma"/>
                <a:cs typeface="Tahoma"/>
              </a:rPr>
              <a:t>be </a:t>
            </a:r>
            <a:r>
              <a:rPr sz="2000" dirty="0">
                <a:latin typeface="Tahoma"/>
                <a:cs typeface="Tahoma"/>
              </a:rPr>
              <a:t>the </a:t>
            </a:r>
            <a:r>
              <a:rPr sz="2000" spc="-5" dirty="0">
                <a:latin typeface="Tahoma"/>
                <a:cs typeface="Tahoma"/>
              </a:rPr>
              <a:t>length </a:t>
            </a:r>
            <a:r>
              <a:rPr sz="2000" dirty="0">
                <a:latin typeface="Tahoma"/>
                <a:cs typeface="Tahoma"/>
              </a:rPr>
              <a:t>of the </a:t>
            </a:r>
            <a:r>
              <a:rPr sz="2000" spc="-5" dirty="0">
                <a:latin typeface="Tahoma"/>
                <a:cs typeface="Tahoma"/>
              </a:rPr>
              <a:t>longest common  subsequence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X[0..i] </a:t>
            </a:r>
            <a:r>
              <a:rPr sz="2000" dirty="0">
                <a:latin typeface="Tahoma"/>
                <a:cs typeface="Tahoma"/>
              </a:rPr>
              <a:t>and </a:t>
            </a:r>
            <a:r>
              <a:rPr sz="2000" spc="-5" dirty="0">
                <a:latin typeface="Tahoma"/>
                <a:cs typeface="Tahoma"/>
              </a:rPr>
              <a:t>Y[0..j].</a:t>
            </a:r>
            <a:endParaRPr sz="2000">
              <a:latin typeface="Tahoma"/>
              <a:cs typeface="Tahoma"/>
            </a:endParaRPr>
          </a:p>
          <a:p>
            <a:pPr marL="12700" marR="645795">
              <a:lnSpc>
                <a:spcPct val="90000"/>
              </a:lnSpc>
              <a:spcBef>
                <a:spcPts val="500"/>
              </a:spcBef>
            </a:pPr>
            <a:r>
              <a:rPr sz="2000" dirty="0">
                <a:latin typeface="Tahoma"/>
                <a:cs typeface="Tahoma"/>
              </a:rPr>
              <a:t>Allow for -1 as an </a:t>
            </a:r>
            <a:r>
              <a:rPr sz="2000" spc="-5" dirty="0">
                <a:latin typeface="Tahoma"/>
                <a:cs typeface="Tahoma"/>
              </a:rPr>
              <a:t>index, </a:t>
            </a:r>
            <a:r>
              <a:rPr sz="2000" dirty="0">
                <a:latin typeface="Tahoma"/>
                <a:cs typeface="Tahoma"/>
              </a:rPr>
              <a:t>so </a:t>
            </a:r>
            <a:r>
              <a:rPr sz="2000" spc="-5" dirty="0">
                <a:latin typeface="Tahoma"/>
                <a:cs typeface="Tahoma"/>
              </a:rPr>
              <a:t>L[-1,k] </a:t>
            </a:r>
            <a:r>
              <a:rPr sz="2000" dirty="0">
                <a:latin typeface="Tahoma"/>
                <a:cs typeface="Tahoma"/>
              </a:rPr>
              <a:t>= 0 and </a:t>
            </a:r>
            <a:r>
              <a:rPr sz="2000" spc="-5" dirty="0">
                <a:latin typeface="Tahoma"/>
                <a:cs typeface="Tahoma"/>
              </a:rPr>
              <a:t>L[k,-1]=0, </a:t>
            </a:r>
            <a:r>
              <a:rPr sz="2000" dirty="0">
                <a:latin typeface="Tahoma"/>
                <a:cs typeface="Tahoma"/>
              </a:rPr>
              <a:t>to  </a:t>
            </a:r>
            <a:r>
              <a:rPr sz="2000" spc="-5" dirty="0">
                <a:latin typeface="Tahoma"/>
                <a:cs typeface="Tahoma"/>
              </a:rPr>
              <a:t>indicate </a:t>
            </a:r>
            <a:r>
              <a:rPr sz="2000" dirty="0">
                <a:latin typeface="Tahoma"/>
                <a:cs typeface="Tahoma"/>
              </a:rPr>
              <a:t>that the null </a:t>
            </a:r>
            <a:r>
              <a:rPr sz="2000" spc="-5" dirty="0">
                <a:latin typeface="Tahoma"/>
                <a:cs typeface="Tahoma"/>
              </a:rPr>
              <a:t>part </a:t>
            </a:r>
            <a:r>
              <a:rPr sz="2000" dirty="0">
                <a:latin typeface="Tahoma"/>
                <a:cs typeface="Tahoma"/>
              </a:rPr>
              <a:t>of X or Y has no </a:t>
            </a:r>
            <a:r>
              <a:rPr sz="2000" spc="-5" dirty="0">
                <a:latin typeface="Tahoma"/>
                <a:cs typeface="Tahoma"/>
              </a:rPr>
              <a:t>match </a:t>
            </a:r>
            <a:r>
              <a:rPr sz="2000" dirty="0">
                <a:latin typeface="Tahoma"/>
                <a:cs typeface="Tahoma"/>
              </a:rPr>
              <a:t>with the  other.</a:t>
            </a:r>
            <a:endParaRPr sz="2000">
              <a:latin typeface="Tahoma"/>
              <a:cs typeface="Tahoma"/>
            </a:endParaRPr>
          </a:p>
          <a:p>
            <a:pPr marL="12700">
              <a:spcBef>
                <a:spcPts val="180"/>
              </a:spcBef>
            </a:pPr>
            <a:r>
              <a:rPr sz="2000" spc="-5" dirty="0">
                <a:latin typeface="Tahoma"/>
                <a:cs typeface="Tahoma"/>
              </a:rPr>
              <a:t>Then </a:t>
            </a:r>
            <a:r>
              <a:rPr sz="2000" dirty="0">
                <a:latin typeface="Tahoma"/>
                <a:cs typeface="Tahoma"/>
              </a:rPr>
              <a:t>we </a:t>
            </a:r>
            <a:r>
              <a:rPr sz="2000" spc="-5" dirty="0">
                <a:latin typeface="Tahoma"/>
                <a:cs typeface="Tahoma"/>
              </a:rPr>
              <a:t>can define L[i,j] </a:t>
            </a:r>
            <a:r>
              <a:rPr sz="2000" dirty="0">
                <a:latin typeface="Tahoma"/>
                <a:cs typeface="Tahoma"/>
              </a:rPr>
              <a:t>in the </a:t>
            </a:r>
            <a:r>
              <a:rPr sz="2000" spc="-5" dirty="0">
                <a:latin typeface="Tahoma"/>
                <a:cs typeface="Tahoma"/>
              </a:rPr>
              <a:t>general case </a:t>
            </a:r>
            <a:r>
              <a:rPr sz="2000" dirty="0">
                <a:latin typeface="Tahoma"/>
                <a:cs typeface="Tahoma"/>
              </a:rPr>
              <a:t>as</a:t>
            </a:r>
            <a:r>
              <a:rPr sz="2000" spc="5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follows:</a:t>
            </a:r>
            <a:endParaRPr sz="2000">
              <a:latin typeface="Tahoma"/>
              <a:cs typeface="Tahoma"/>
            </a:endParaRPr>
          </a:p>
          <a:p>
            <a:pPr marL="431800" indent="-342900">
              <a:spcBef>
                <a:spcPts val="300"/>
              </a:spcBef>
              <a:buSzPct val="60000"/>
              <a:buAutoNum type="arabicPeriod"/>
              <a:tabLst>
                <a:tab pos="431165" algn="l"/>
                <a:tab pos="431800" algn="l"/>
              </a:tabLst>
            </a:pPr>
            <a:r>
              <a:rPr sz="2000" spc="-5" dirty="0">
                <a:latin typeface="Tahoma"/>
                <a:cs typeface="Tahoma"/>
              </a:rPr>
              <a:t>If xi=yj, </a:t>
            </a:r>
            <a:r>
              <a:rPr sz="2000" dirty="0">
                <a:latin typeface="Tahoma"/>
                <a:cs typeface="Tahoma"/>
              </a:rPr>
              <a:t>then </a:t>
            </a:r>
            <a:r>
              <a:rPr sz="2000" spc="-5" dirty="0">
                <a:latin typeface="Tahoma"/>
                <a:cs typeface="Tahoma"/>
              </a:rPr>
              <a:t>L[i,j] </a:t>
            </a:r>
            <a:r>
              <a:rPr sz="2000" dirty="0">
                <a:latin typeface="Tahoma"/>
                <a:cs typeface="Tahoma"/>
              </a:rPr>
              <a:t>= </a:t>
            </a:r>
            <a:r>
              <a:rPr sz="2000" spc="-5" dirty="0">
                <a:latin typeface="Tahoma"/>
                <a:cs typeface="Tahoma"/>
              </a:rPr>
              <a:t>L[i-1,j-1] </a:t>
            </a:r>
            <a:r>
              <a:rPr sz="2000" dirty="0">
                <a:latin typeface="Tahoma"/>
                <a:cs typeface="Tahoma"/>
              </a:rPr>
              <a:t>+ 1 (we </a:t>
            </a:r>
            <a:r>
              <a:rPr sz="2000" spc="-5" dirty="0">
                <a:latin typeface="Tahoma"/>
                <a:cs typeface="Tahoma"/>
              </a:rPr>
              <a:t>can add </a:t>
            </a:r>
            <a:r>
              <a:rPr sz="2000" dirty="0">
                <a:latin typeface="Tahoma"/>
                <a:cs typeface="Tahoma"/>
              </a:rPr>
              <a:t>this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match)</a:t>
            </a:r>
            <a:endParaRPr sz="2000">
              <a:latin typeface="Tahoma"/>
              <a:cs typeface="Tahoma"/>
            </a:endParaRPr>
          </a:p>
          <a:p>
            <a:pPr marL="431800" marR="422909" indent="-342900">
              <a:lnSpc>
                <a:spcPts val="2220"/>
              </a:lnSpc>
              <a:spcBef>
                <a:spcPts val="420"/>
              </a:spcBef>
              <a:buSzPct val="60000"/>
              <a:buAutoNum type="arabicPeriod"/>
              <a:tabLst>
                <a:tab pos="431165" algn="l"/>
                <a:tab pos="431800" algn="l"/>
              </a:tabLst>
            </a:pPr>
            <a:r>
              <a:rPr sz="2000" spc="-5" dirty="0">
                <a:latin typeface="Tahoma"/>
                <a:cs typeface="Tahoma"/>
              </a:rPr>
              <a:t>If xi≠yj, </a:t>
            </a:r>
            <a:r>
              <a:rPr sz="2000" dirty="0">
                <a:latin typeface="Tahoma"/>
                <a:cs typeface="Tahoma"/>
              </a:rPr>
              <a:t>then </a:t>
            </a:r>
            <a:r>
              <a:rPr sz="2000" spc="-5" dirty="0">
                <a:latin typeface="Tahoma"/>
                <a:cs typeface="Tahoma"/>
              </a:rPr>
              <a:t>L[i,j] </a:t>
            </a:r>
            <a:r>
              <a:rPr sz="2000" dirty="0">
                <a:latin typeface="Tahoma"/>
                <a:cs typeface="Tahoma"/>
              </a:rPr>
              <a:t>= </a:t>
            </a:r>
            <a:r>
              <a:rPr sz="2000" spc="-5" dirty="0">
                <a:latin typeface="Tahoma"/>
                <a:cs typeface="Tahoma"/>
              </a:rPr>
              <a:t>max{L[i-1,j], L[i,j-1]} </a:t>
            </a:r>
            <a:r>
              <a:rPr sz="2000" dirty="0">
                <a:latin typeface="Tahoma"/>
                <a:cs typeface="Tahoma"/>
              </a:rPr>
              <a:t>(we </a:t>
            </a:r>
            <a:r>
              <a:rPr sz="2000" spc="-5" dirty="0">
                <a:latin typeface="Tahoma"/>
                <a:cs typeface="Tahoma"/>
              </a:rPr>
              <a:t>have </a:t>
            </a:r>
            <a:r>
              <a:rPr sz="2000" dirty="0">
                <a:latin typeface="Tahoma"/>
                <a:cs typeface="Tahoma"/>
              </a:rPr>
              <a:t>no  </a:t>
            </a:r>
            <a:r>
              <a:rPr sz="2000" spc="-5" dirty="0">
                <a:latin typeface="Tahoma"/>
                <a:cs typeface="Tahoma"/>
              </a:rPr>
              <a:t>match </a:t>
            </a:r>
            <a:r>
              <a:rPr sz="2000" dirty="0">
                <a:latin typeface="Tahoma"/>
                <a:cs typeface="Tahoma"/>
              </a:rPr>
              <a:t>here)</a:t>
            </a:r>
            <a:endParaRPr sz="2000">
              <a:latin typeface="Tahoma"/>
              <a:cs typeface="Tahoma"/>
            </a:endParaRPr>
          </a:p>
          <a:p>
            <a:pPr marL="1155700">
              <a:spcBef>
                <a:spcPts val="760"/>
              </a:spcBef>
              <a:tabLst>
                <a:tab pos="4355465" algn="l"/>
              </a:tabLst>
            </a:pPr>
            <a:r>
              <a:rPr sz="2400" dirty="0">
                <a:latin typeface="Tahoma"/>
                <a:cs typeface="Tahoma"/>
              </a:rPr>
              <a:t>Case </a:t>
            </a:r>
            <a:r>
              <a:rPr sz="2400" spc="-5" dirty="0">
                <a:latin typeface="Tahoma"/>
                <a:cs typeface="Tahoma"/>
              </a:rPr>
              <a:t>1:	</a:t>
            </a:r>
            <a:r>
              <a:rPr sz="2400" dirty="0">
                <a:latin typeface="Tahoma"/>
                <a:cs typeface="Tahoma"/>
              </a:rPr>
              <a:t>Case</a:t>
            </a:r>
            <a:r>
              <a:rPr sz="2400" spc="-5" dirty="0">
                <a:latin typeface="Tahoma"/>
                <a:cs typeface="Tahoma"/>
              </a:rPr>
              <a:t> 2:</a:t>
            </a:r>
            <a:endParaRPr sz="24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93278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ChangeArrowheads="1"/>
          </p:cNvSpPr>
          <p:nvPr/>
        </p:nvSpPr>
        <p:spPr bwMode="auto">
          <a:xfrm>
            <a:off x="18288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24384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6" name="Rectangle 4"/>
          <p:cNvSpPr>
            <a:spLocks noChangeArrowheads="1"/>
          </p:cNvSpPr>
          <p:nvPr/>
        </p:nvSpPr>
        <p:spPr bwMode="auto">
          <a:xfrm>
            <a:off x="30480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36576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42672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9" name="Rectangle 7"/>
          <p:cNvSpPr>
            <a:spLocks noChangeArrowheads="1"/>
          </p:cNvSpPr>
          <p:nvPr/>
        </p:nvSpPr>
        <p:spPr bwMode="auto">
          <a:xfrm>
            <a:off x="18288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80" name="Rectangle 8"/>
          <p:cNvSpPr>
            <a:spLocks noChangeArrowheads="1"/>
          </p:cNvSpPr>
          <p:nvPr/>
        </p:nvSpPr>
        <p:spPr bwMode="auto">
          <a:xfrm>
            <a:off x="24384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82" name="Rectangle 10"/>
          <p:cNvSpPr>
            <a:spLocks noChangeArrowheads="1"/>
          </p:cNvSpPr>
          <p:nvPr/>
        </p:nvSpPr>
        <p:spPr bwMode="auto">
          <a:xfrm>
            <a:off x="30480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84" name="Rectangle 12"/>
          <p:cNvSpPr>
            <a:spLocks noChangeArrowheads="1"/>
          </p:cNvSpPr>
          <p:nvPr/>
        </p:nvSpPr>
        <p:spPr bwMode="auto">
          <a:xfrm>
            <a:off x="36576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86" name="Rectangle 14"/>
          <p:cNvSpPr>
            <a:spLocks noChangeArrowheads="1"/>
          </p:cNvSpPr>
          <p:nvPr/>
        </p:nvSpPr>
        <p:spPr bwMode="auto">
          <a:xfrm>
            <a:off x="42672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88" name="Rectangle 16"/>
          <p:cNvSpPr>
            <a:spLocks noChangeArrowheads="1"/>
          </p:cNvSpPr>
          <p:nvPr/>
        </p:nvSpPr>
        <p:spPr bwMode="auto">
          <a:xfrm>
            <a:off x="48768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89" name="Rectangle 17"/>
          <p:cNvSpPr>
            <a:spLocks noChangeArrowheads="1"/>
          </p:cNvSpPr>
          <p:nvPr/>
        </p:nvSpPr>
        <p:spPr bwMode="auto">
          <a:xfrm>
            <a:off x="54864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90" name="Rectangle 18"/>
          <p:cNvSpPr>
            <a:spLocks noChangeArrowheads="1"/>
          </p:cNvSpPr>
          <p:nvPr/>
        </p:nvSpPr>
        <p:spPr bwMode="auto">
          <a:xfrm>
            <a:off x="60960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91" name="Rectangle 19"/>
          <p:cNvSpPr>
            <a:spLocks noChangeArrowheads="1"/>
          </p:cNvSpPr>
          <p:nvPr/>
        </p:nvSpPr>
        <p:spPr bwMode="auto">
          <a:xfrm>
            <a:off x="48768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92" name="Rectangle 20"/>
          <p:cNvSpPr>
            <a:spLocks noChangeArrowheads="1"/>
          </p:cNvSpPr>
          <p:nvPr/>
        </p:nvSpPr>
        <p:spPr bwMode="auto">
          <a:xfrm>
            <a:off x="54864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94" name="Rectangle 22"/>
          <p:cNvSpPr>
            <a:spLocks noChangeArrowheads="1"/>
          </p:cNvSpPr>
          <p:nvPr/>
        </p:nvSpPr>
        <p:spPr bwMode="auto">
          <a:xfrm>
            <a:off x="60960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96" name="Rectangle 24"/>
          <p:cNvSpPr>
            <a:spLocks noChangeArrowheads="1"/>
          </p:cNvSpPr>
          <p:nvPr/>
        </p:nvSpPr>
        <p:spPr bwMode="auto">
          <a:xfrm>
            <a:off x="18288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97" name="Rectangle 25"/>
          <p:cNvSpPr>
            <a:spLocks noChangeArrowheads="1"/>
          </p:cNvSpPr>
          <p:nvPr/>
        </p:nvSpPr>
        <p:spPr bwMode="auto">
          <a:xfrm>
            <a:off x="24384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98" name="Rectangle 26"/>
          <p:cNvSpPr>
            <a:spLocks noChangeArrowheads="1"/>
          </p:cNvSpPr>
          <p:nvPr/>
        </p:nvSpPr>
        <p:spPr bwMode="auto">
          <a:xfrm>
            <a:off x="30480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099" name="Rectangle 27"/>
          <p:cNvSpPr>
            <a:spLocks noChangeArrowheads="1"/>
          </p:cNvSpPr>
          <p:nvPr/>
        </p:nvSpPr>
        <p:spPr bwMode="auto">
          <a:xfrm>
            <a:off x="36576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00" name="Rectangle 28"/>
          <p:cNvSpPr>
            <a:spLocks noChangeArrowheads="1"/>
          </p:cNvSpPr>
          <p:nvPr/>
        </p:nvSpPr>
        <p:spPr bwMode="auto">
          <a:xfrm>
            <a:off x="42672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02" name="Rectangle 30"/>
          <p:cNvSpPr>
            <a:spLocks noChangeArrowheads="1"/>
          </p:cNvSpPr>
          <p:nvPr/>
        </p:nvSpPr>
        <p:spPr bwMode="auto">
          <a:xfrm>
            <a:off x="48768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04" name="Rectangle 32"/>
          <p:cNvSpPr>
            <a:spLocks noChangeArrowheads="1"/>
          </p:cNvSpPr>
          <p:nvPr/>
        </p:nvSpPr>
        <p:spPr bwMode="auto">
          <a:xfrm>
            <a:off x="54864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05" name="Text Box 33"/>
          <p:cNvSpPr txBox="1">
            <a:spLocks noChangeArrowheads="1"/>
          </p:cNvSpPr>
          <p:nvPr/>
        </p:nvSpPr>
        <p:spPr bwMode="auto">
          <a:xfrm>
            <a:off x="1295400" y="3058013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15106" name="Rectangle 34"/>
          <p:cNvSpPr>
            <a:spLocks noChangeArrowheads="1"/>
          </p:cNvSpPr>
          <p:nvPr/>
        </p:nvSpPr>
        <p:spPr bwMode="auto">
          <a:xfrm>
            <a:off x="60960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07" name="Rectangle 35"/>
          <p:cNvSpPr>
            <a:spLocks noChangeArrowheads="1"/>
          </p:cNvSpPr>
          <p:nvPr/>
        </p:nvSpPr>
        <p:spPr bwMode="auto">
          <a:xfrm>
            <a:off x="18288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108" name="Rectangle 36"/>
          <p:cNvSpPr>
            <a:spLocks noChangeArrowheads="1"/>
          </p:cNvSpPr>
          <p:nvPr/>
        </p:nvSpPr>
        <p:spPr bwMode="auto">
          <a:xfrm>
            <a:off x="24384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09" name="Rectangle 37"/>
          <p:cNvSpPr>
            <a:spLocks noChangeArrowheads="1"/>
          </p:cNvSpPr>
          <p:nvPr/>
        </p:nvSpPr>
        <p:spPr bwMode="auto">
          <a:xfrm>
            <a:off x="30480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11" name="Rectangle 39"/>
          <p:cNvSpPr>
            <a:spLocks noChangeArrowheads="1"/>
          </p:cNvSpPr>
          <p:nvPr/>
        </p:nvSpPr>
        <p:spPr bwMode="auto">
          <a:xfrm>
            <a:off x="36576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13" name="Rectangle 41"/>
          <p:cNvSpPr>
            <a:spLocks noChangeArrowheads="1"/>
          </p:cNvSpPr>
          <p:nvPr/>
        </p:nvSpPr>
        <p:spPr bwMode="auto">
          <a:xfrm>
            <a:off x="42672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14" name="Rectangle 42"/>
          <p:cNvSpPr>
            <a:spLocks noChangeArrowheads="1"/>
          </p:cNvSpPr>
          <p:nvPr/>
        </p:nvSpPr>
        <p:spPr bwMode="auto">
          <a:xfrm>
            <a:off x="48768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15" name="Rectangle 43"/>
          <p:cNvSpPr>
            <a:spLocks noChangeArrowheads="1"/>
          </p:cNvSpPr>
          <p:nvPr/>
        </p:nvSpPr>
        <p:spPr bwMode="auto">
          <a:xfrm>
            <a:off x="54864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16" name="Text Box 44"/>
          <p:cNvSpPr txBox="1">
            <a:spLocks noChangeArrowheads="1"/>
          </p:cNvSpPr>
          <p:nvPr/>
        </p:nvSpPr>
        <p:spPr bwMode="auto">
          <a:xfrm>
            <a:off x="1295401" y="3667613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15117" name="Rectangle 45"/>
          <p:cNvSpPr>
            <a:spLocks noChangeArrowheads="1"/>
          </p:cNvSpPr>
          <p:nvPr/>
        </p:nvSpPr>
        <p:spPr bwMode="auto">
          <a:xfrm>
            <a:off x="60960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18" name="Rectangle 46"/>
          <p:cNvSpPr>
            <a:spLocks noChangeArrowheads="1"/>
          </p:cNvSpPr>
          <p:nvPr/>
        </p:nvSpPr>
        <p:spPr bwMode="auto">
          <a:xfrm>
            <a:off x="18288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120" name="Rectangle 48"/>
          <p:cNvSpPr>
            <a:spLocks noChangeArrowheads="1"/>
          </p:cNvSpPr>
          <p:nvPr/>
        </p:nvSpPr>
        <p:spPr bwMode="auto">
          <a:xfrm>
            <a:off x="24384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22" name="Rectangle 50"/>
          <p:cNvSpPr>
            <a:spLocks noChangeArrowheads="1"/>
          </p:cNvSpPr>
          <p:nvPr/>
        </p:nvSpPr>
        <p:spPr bwMode="auto">
          <a:xfrm>
            <a:off x="30480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23" name="Rectangle 51"/>
          <p:cNvSpPr>
            <a:spLocks noChangeArrowheads="1"/>
          </p:cNvSpPr>
          <p:nvPr/>
        </p:nvSpPr>
        <p:spPr bwMode="auto">
          <a:xfrm>
            <a:off x="36576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24" name="Rectangle 52"/>
          <p:cNvSpPr>
            <a:spLocks noChangeArrowheads="1"/>
          </p:cNvSpPr>
          <p:nvPr/>
        </p:nvSpPr>
        <p:spPr bwMode="auto">
          <a:xfrm>
            <a:off x="42672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25" name="Rectangle 53"/>
          <p:cNvSpPr>
            <a:spLocks noChangeArrowheads="1"/>
          </p:cNvSpPr>
          <p:nvPr/>
        </p:nvSpPr>
        <p:spPr bwMode="auto">
          <a:xfrm>
            <a:off x="48768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27" name="Rectangle 55"/>
          <p:cNvSpPr>
            <a:spLocks noChangeArrowheads="1"/>
          </p:cNvSpPr>
          <p:nvPr/>
        </p:nvSpPr>
        <p:spPr bwMode="auto">
          <a:xfrm>
            <a:off x="54864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29" name="Text Box 57"/>
          <p:cNvSpPr txBox="1">
            <a:spLocks noChangeArrowheads="1"/>
          </p:cNvSpPr>
          <p:nvPr/>
        </p:nvSpPr>
        <p:spPr bwMode="auto">
          <a:xfrm>
            <a:off x="1295400" y="4277213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515130" name="Rectangle 58"/>
          <p:cNvSpPr>
            <a:spLocks noChangeArrowheads="1"/>
          </p:cNvSpPr>
          <p:nvPr/>
        </p:nvSpPr>
        <p:spPr bwMode="auto">
          <a:xfrm>
            <a:off x="60960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31" name="Rectangle 59"/>
          <p:cNvSpPr>
            <a:spLocks noChangeArrowheads="1"/>
          </p:cNvSpPr>
          <p:nvPr/>
        </p:nvSpPr>
        <p:spPr bwMode="auto">
          <a:xfrm>
            <a:off x="18288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132" name="Rectangle 60"/>
          <p:cNvSpPr>
            <a:spLocks noChangeArrowheads="1"/>
          </p:cNvSpPr>
          <p:nvPr/>
        </p:nvSpPr>
        <p:spPr bwMode="auto">
          <a:xfrm>
            <a:off x="24384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34" name="Rectangle 62"/>
          <p:cNvSpPr>
            <a:spLocks noChangeArrowheads="1"/>
          </p:cNvSpPr>
          <p:nvPr/>
        </p:nvSpPr>
        <p:spPr bwMode="auto">
          <a:xfrm>
            <a:off x="30480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36" name="Rectangle 64"/>
          <p:cNvSpPr>
            <a:spLocks noChangeArrowheads="1"/>
          </p:cNvSpPr>
          <p:nvPr/>
        </p:nvSpPr>
        <p:spPr bwMode="auto">
          <a:xfrm>
            <a:off x="36576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38" name="Rectangle 66"/>
          <p:cNvSpPr>
            <a:spLocks noChangeArrowheads="1"/>
          </p:cNvSpPr>
          <p:nvPr/>
        </p:nvSpPr>
        <p:spPr bwMode="auto">
          <a:xfrm>
            <a:off x="42672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40" name="Rectangle 68"/>
          <p:cNvSpPr>
            <a:spLocks noChangeArrowheads="1"/>
          </p:cNvSpPr>
          <p:nvPr/>
        </p:nvSpPr>
        <p:spPr bwMode="auto">
          <a:xfrm>
            <a:off x="48768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41" name="Rectangle 69"/>
          <p:cNvSpPr>
            <a:spLocks noChangeArrowheads="1"/>
          </p:cNvSpPr>
          <p:nvPr/>
        </p:nvSpPr>
        <p:spPr bwMode="auto">
          <a:xfrm>
            <a:off x="54864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42" name="Text Box 70"/>
          <p:cNvSpPr txBox="1">
            <a:spLocks noChangeArrowheads="1"/>
          </p:cNvSpPr>
          <p:nvPr/>
        </p:nvSpPr>
        <p:spPr bwMode="auto">
          <a:xfrm>
            <a:off x="1295401" y="4886813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44" name="Rectangle 72"/>
          <p:cNvSpPr>
            <a:spLocks noChangeArrowheads="1"/>
          </p:cNvSpPr>
          <p:nvPr/>
        </p:nvSpPr>
        <p:spPr bwMode="auto">
          <a:xfrm>
            <a:off x="60960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46" name="Rectangle 74"/>
          <p:cNvSpPr>
            <a:spLocks noChangeArrowheads="1"/>
          </p:cNvSpPr>
          <p:nvPr/>
        </p:nvSpPr>
        <p:spPr bwMode="auto">
          <a:xfrm>
            <a:off x="18288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148" name="Rectangle 76"/>
          <p:cNvSpPr>
            <a:spLocks noChangeArrowheads="1"/>
          </p:cNvSpPr>
          <p:nvPr/>
        </p:nvSpPr>
        <p:spPr bwMode="auto">
          <a:xfrm>
            <a:off x="24384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50" name="Rectangle 78"/>
          <p:cNvSpPr>
            <a:spLocks noChangeArrowheads="1"/>
          </p:cNvSpPr>
          <p:nvPr/>
        </p:nvSpPr>
        <p:spPr bwMode="auto">
          <a:xfrm>
            <a:off x="30480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51" name="Rectangle 79"/>
          <p:cNvSpPr>
            <a:spLocks noChangeArrowheads="1"/>
          </p:cNvSpPr>
          <p:nvPr/>
        </p:nvSpPr>
        <p:spPr bwMode="auto">
          <a:xfrm>
            <a:off x="36576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52" name="Rectangle 80"/>
          <p:cNvSpPr>
            <a:spLocks noChangeArrowheads="1"/>
          </p:cNvSpPr>
          <p:nvPr/>
        </p:nvSpPr>
        <p:spPr bwMode="auto">
          <a:xfrm>
            <a:off x="42672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53" name="Rectangle 81"/>
          <p:cNvSpPr>
            <a:spLocks noChangeArrowheads="1"/>
          </p:cNvSpPr>
          <p:nvPr/>
        </p:nvSpPr>
        <p:spPr bwMode="auto">
          <a:xfrm>
            <a:off x="48768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54" name="Text Box 82"/>
          <p:cNvSpPr txBox="1">
            <a:spLocks noChangeArrowheads="1"/>
          </p:cNvSpPr>
          <p:nvPr/>
        </p:nvSpPr>
        <p:spPr bwMode="auto">
          <a:xfrm>
            <a:off x="5549900" y="128953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515155" name="Rectangle 83"/>
          <p:cNvSpPr>
            <a:spLocks noGrp="1" noChangeArrowheads="1"/>
          </p:cNvSpPr>
          <p:nvPr>
            <p:ph type="title"/>
          </p:nvPr>
        </p:nvSpPr>
        <p:spPr>
          <a:xfrm>
            <a:off x="820615" y="90488"/>
            <a:ext cx="10515600" cy="854075"/>
          </a:xfrm>
        </p:spPr>
        <p:txBody>
          <a:bodyPr/>
          <a:lstStyle/>
          <a:p>
            <a:r>
              <a:rPr lang="en-US" dirty="0"/>
              <a:t>Dynamic-programming algorithm</a:t>
            </a:r>
          </a:p>
        </p:txBody>
      </p:sp>
      <p:sp>
        <p:nvSpPr>
          <p:cNvPr id="515157" name="Text Box 85"/>
          <p:cNvSpPr txBox="1">
            <a:spLocks noChangeArrowheads="1"/>
          </p:cNvSpPr>
          <p:nvPr/>
        </p:nvSpPr>
        <p:spPr bwMode="auto">
          <a:xfrm>
            <a:off x="2505075" y="128953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515158" name="Text Box 86"/>
          <p:cNvSpPr txBox="1">
            <a:spLocks noChangeArrowheads="1"/>
          </p:cNvSpPr>
          <p:nvPr/>
        </p:nvSpPr>
        <p:spPr bwMode="auto">
          <a:xfrm>
            <a:off x="3127376" y="1289538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59" name="Text Box 87"/>
          <p:cNvSpPr txBox="1">
            <a:spLocks noChangeArrowheads="1"/>
          </p:cNvSpPr>
          <p:nvPr/>
        </p:nvSpPr>
        <p:spPr bwMode="auto">
          <a:xfrm>
            <a:off x="3727451" y="1289538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15160" name="Text Box 88"/>
          <p:cNvSpPr txBox="1">
            <a:spLocks noChangeArrowheads="1"/>
          </p:cNvSpPr>
          <p:nvPr/>
        </p:nvSpPr>
        <p:spPr bwMode="auto">
          <a:xfrm>
            <a:off x="4327526" y="1289538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61" name="Text Box 89"/>
          <p:cNvSpPr txBox="1">
            <a:spLocks noChangeArrowheads="1"/>
          </p:cNvSpPr>
          <p:nvPr/>
        </p:nvSpPr>
        <p:spPr bwMode="auto">
          <a:xfrm>
            <a:off x="4927600" y="128953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15162" name="Text Box 90"/>
          <p:cNvSpPr txBox="1">
            <a:spLocks noChangeArrowheads="1"/>
          </p:cNvSpPr>
          <p:nvPr/>
        </p:nvSpPr>
        <p:spPr bwMode="auto">
          <a:xfrm>
            <a:off x="6172201" y="1289538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63" name="Text Box 91"/>
          <p:cNvSpPr txBox="1">
            <a:spLocks noChangeArrowheads="1"/>
          </p:cNvSpPr>
          <p:nvPr/>
        </p:nvSpPr>
        <p:spPr bwMode="auto">
          <a:xfrm>
            <a:off x="1295401" y="2448413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64" name="Text Box 92"/>
          <p:cNvSpPr txBox="1">
            <a:spLocks noChangeArrowheads="1"/>
          </p:cNvSpPr>
          <p:nvPr/>
        </p:nvSpPr>
        <p:spPr bwMode="auto">
          <a:xfrm>
            <a:off x="1295400" y="5496413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515166" name="Rectangle 94"/>
          <p:cNvSpPr>
            <a:spLocks noChangeArrowheads="1"/>
          </p:cNvSpPr>
          <p:nvPr/>
        </p:nvSpPr>
        <p:spPr bwMode="auto">
          <a:xfrm>
            <a:off x="54864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5168" name="Rectangle 96"/>
          <p:cNvSpPr>
            <a:spLocks noChangeArrowheads="1"/>
          </p:cNvSpPr>
          <p:nvPr/>
        </p:nvSpPr>
        <p:spPr bwMode="auto">
          <a:xfrm>
            <a:off x="60960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" name="Rectangle 2">
            <a:extLst>
              <a:ext uri="{FF2B5EF4-FFF2-40B4-BE49-F238E27FC236}">
                <a16:creationId xmlns:a16="http://schemas.microsoft.com/office/drawing/2014/main" id="{CA0365FB-7BDF-2143-8C84-2F0B61028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00" name="Rectangle 3">
            <a:extLst>
              <a:ext uri="{FF2B5EF4-FFF2-40B4-BE49-F238E27FC236}">
                <a16:creationId xmlns:a16="http://schemas.microsoft.com/office/drawing/2014/main" id="{8EF0CBBC-4A70-DE45-9C03-160B5DD3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F0A0088D-3F7F-864E-B10F-EBCD42868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8">
            <a:extLst>
              <a:ext uri="{FF2B5EF4-FFF2-40B4-BE49-F238E27FC236}">
                <a16:creationId xmlns:a16="http://schemas.microsoft.com/office/drawing/2014/main" id="{7EA903E5-9311-424D-A57F-57BE252E8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a+1</a:t>
            </a:r>
          </a:p>
        </p:txBody>
      </p:sp>
      <p:sp>
        <p:nvSpPr>
          <p:cNvPr id="103" name="Rectangle 2">
            <a:extLst>
              <a:ext uri="{FF2B5EF4-FFF2-40B4-BE49-F238E27FC236}">
                <a16:creationId xmlns:a16="http://schemas.microsoft.com/office/drawing/2014/main" id="{74B3E841-9032-C748-ACEC-25E565BA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413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3">
            <a:extLst>
              <a:ext uri="{FF2B5EF4-FFF2-40B4-BE49-F238E27FC236}">
                <a16:creationId xmlns:a16="http://schemas.microsoft.com/office/drawing/2014/main" id="{CA23B13F-C245-ED41-B916-BF2AB45C0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413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05" name="Rectangle 7">
            <a:extLst>
              <a:ext uri="{FF2B5EF4-FFF2-40B4-BE49-F238E27FC236}">
                <a16:creationId xmlns:a16="http://schemas.microsoft.com/office/drawing/2014/main" id="{A3746CF5-7B0B-9C42-9A21-AAA0B3EFA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023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06" name="Rectangle 8">
            <a:extLst>
              <a:ext uri="{FF2B5EF4-FFF2-40B4-BE49-F238E27FC236}">
                <a16:creationId xmlns:a16="http://schemas.microsoft.com/office/drawing/2014/main" id="{D3E09F2B-227B-A24A-A90F-003539DFE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5023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Max</a:t>
            </a:r>
          </a:p>
          <a:p>
            <a:pPr algn="ctr"/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(b, c)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61B5951-93C4-C547-8B75-75596FCF5132}"/>
              </a:ext>
            </a:extLst>
          </p:cNvPr>
          <p:cNvCxnSpPr/>
          <p:nvPr/>
        </p:nvCxnSpPr>
        <p:spPr>
          <a:xfrm>
            <a:off x="8897815" y="2889735"/>
            <a:ext cx="257908" cy="29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5A3315B-A2A0-4E4F-9331-5ED48F2273CC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9296400" y="4886813"/>
            <a:ext cx="0" cy="13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013C6EA-0EFF-664C-BC13-FBF85BC95065}"/>
              </a:ext>
            </a:extLst>
          </p:cNvPr>
          <p:cNvCxnSpPr>
            <a:cxnSpLocks/>
          </p:cNvCxnSpPr>
          <p:nvPr/>
        </p:nvCxnSpPr>
        <p:spPr>
          <a:xfrm>
            <a:off x="8833338" y="5380891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40B4909-8721-AC42-A9EF-B238996F0361}"/>
              </a:ext>
            </a:extLst>
          </p:cNvPr>
          <p:cNvSpPr txBox="1"/>
          <p:nvPr/>
        </p:nvSpPr>
        <p:spPr>
          <a:xfrm>
            <a:off x="8686800" y="3696863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Match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255C963-FE8A-FB43-ABD1-15DA7FD73424}"/>
              </a:ext>
            </a:extLst>
          </p:cNvPr>
          <p:cNvSpPr txBox="1"/>
          <p:nvPr/>
        </p:nvSpPr>
        <p:spPr>
          <a:xfrm>
            <a:off x="8486424" y="5706519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 Match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0AEE4D-E967-A542-ABB7-A0DD4CE8B218}"/>
              </a:ext>
            </a:extLst>
          </p:cNvPr>
          <p:cNvSpPr txBox="1"/>
          <p:nvPr/>
        </p:nvSpPr>
        <p:spPr>
          <a:xfrm>
            <a:off x="7843676" y="1378999"/>
            <a:ext cx="1886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 1: ABCBDAB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06DE736-2DFF-484F-BD44-747D2421967F}"/>
              </a:ext>
            </a:extLst>
          </p:cNvPr>
          <p:cNvSpPr txBox="1"/>
          <p:nvPr/>
        </p:nvSpPr>
        <p:spPr>
          <a:xfrm>
            <a:off x="7843676" y="1716985"/>
            <a:ext cx="1748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 2: BDCABA</a:t>
            </a:r>
          </a:p>
        </p:txBody>
      </p:sp>
    </p:spTree>
    <p:extLst>
      <p:ext uri="{BB962C8B-B14F-4D97-AF65-F5344CB8AC3E}">
        <p14:creationId xmlns:p14="http://schemas.microsoft.com/office/powerpoint/2010/main" val="1602493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ChangeArrowheads="1"/>
          </p:cNvSpPr>
          <p:nvPr/>
        </p:nvSpPr>
        <p:spPr bwMode="auto">
          <a:xfrm>
            <a:off x="18288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24384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6" name="Rectangle 4"/>
          <p:cNvSpPr>
            <a:spLocks noChangeArrowheads="1"/>
          </p:cNvSpPr>
          <p:nvPr/>
        </p:nvSpPr>
        <p:spPr bwMode="auto">
          <a:xfrm>
            <a:off x="30480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36576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42672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79" name="Rectangle 7"/>
          <p:cNvSpPr>
            <a:spLocks noChangeArrowheads="1"/>
          </p:cNvSpPr>
          <p:nvPr/>
        </p:nvSpPr>
        <p:spPr bwMode="auto">
          <a:xfrm>
            <a:off x="18288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80" name="Rectangle 8"/>
          <p:cNvSpPr>
            <a:spLocks noChangeArrowheads="1"/>
          </p:cNvSpPr>
          <p:nvPr/>
        </p:nvSpPr>
        <p:spPr bwMode="auto">
          <a:xfrm>
            <a:off x="24384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95600" y="2280138"/>
            <a:ext cx="762000" cy="762000"/>
            <a:chOff x="3072" y="1488"/>
            <a:chExt cx="480" cy="480"/>
          </a:xfrm>
        </p:grpSpPr>
        <p:sp>
          <p:nvSpPr>
            <p:cNvPr id="515082" name="Rectangle 10"/>
            <p:cNvSpPr>
              <a:spLocks noChangeArrowheads="1"/>
            </p:cNvSpPr>
            <p:nvPr/>
          </p:nvSpPr>
          <p:spPr bwMode="auto">
            <a:xfrm>
              <a:off x="3168" y="158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515083" name="Line 11"/>
            <p:cNvSpPr>
              <a:spLocks noChangeShapeType="1"/>
            </p:cNvSpPr>
            <p:nvPr/>
          </p:nvSpPr>
          <p:spPr bwMode="auto">
            <a:xfrm>
              <a:off x="3072" y="148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084" name="Rectangle 12"/>
          <p:cNvSpPr>
            <a:spLocks noChangeArrowheads="1"/>
          </p:cNvSpPr>
          <p:nvPr/>
        </p:nvSpPr>
        <p:spPr bwMode="auto">
          <a:xfrm>
            <a:off x="36576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14800" y="2280138"/>
            <a:ext cx="762000" cy="762000"/>
            <a:chOff x="3840" y="1488"/>
            <a:chExt cx="480" cy="480"/>
          </a:xfrm>
        </p:grpSpPr>
        <p:sp>
          <p:nvSpPr>
            <p:cNvPr id="515086" name="Rectangle 14"/>
            <p:cNvSpPr>
              <a:spLocks noChangeArrowheads="1"/>
            </p:cNvSpPr>
            <p:nvPr/>
          </p:nvSpPr>
          <p:spPr bwMode="auto">
            <a:xfrm>
              <a:off x="3936" y="158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515087" name="Line 15"/>
            <p:cNvSpPr>
              <a:spLocks noChangeShapeType="1"/>
            </p:cNvSpPr>
            <p:nvPr/>
          </p:nvSpPr>
          <p:spPr bwMode="auto">
            <a:xfrm>
              <a:off x="3840" y="148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088" name="Rectangle 16"/>
          <p:cNvSpPr>
            <a:spLocks noChangeArrowheads="1"/>
          </p:cNvSpPr>
          <p:nvPr/>
        </p:nvSpPr>
        <p:spPr bwMode="auto">
          <a:xfrm>
            <a:off x="48768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89" name="Rectangle 17"/>
          <p:cNvSpPr>
            <a:spLocks noChangeArrowheads="1"/>
          </p:cNvSpPr>
          <p:nvPr/>
        </p:nvSpPr>
        <p:spPr bwMode="auto">
          <a:xfrm>
            <a:off x="54864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90" name="Rectangle 18"/>
          <p:cNvSpPr>
            <a:spLocks noChangeArrowheads="1"/>
          </p:cNvSpPr>
          <p:nvPr/>
        </p:nvSpPr>
        <p:spPr bwMode="auto">
          <a:xfrm>
            <a:off x="6096000" y="1822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91" name="Rectangle 19"/>
          <p:cNvSpPr>
            <a:spLocks noChangeArrowheads="1"/>
          </p:cNvSpPr>
          <p:nvPr/>
        </p:nvSpPr>
        <p:spPr bwMode="auto">
          <a:xfrm>
            <a:off x="48768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15092" name="Rectangle 20"/>
          <p:cNvSpPr>
            <a:spLocks noChangeArrowheads="1"/>
          </p:cNvSpPr>
          <p:nvPr/>
        </p:nvSpPr>
        <p:spPr bwMode="auto">
          <a:xfrm>
            <a:off x="5486400" y="2432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943600" y="2280138"/>
            <a:ext cx="762000" cy="762000"/>
            <a:chOff x="4992" y="1488"/>
            <a:chExt cx="480" cy="480"/>
          </a:xfrm>
        </p:grpSpPr>
        <p:sp>
          <p:nvSpPr>
            <p:cNvPr id="515094" name="Rectangle 22"/>
            <p:cNvSpPr>
              <a:spLocks noChangeArrowheads="1"/>
            </p:cNvSpPr>
            <p:nvPr/>
          </p:nvSpPr>
          <p:spPr bwMode="auto">
            <a:xfrm>
              <a:off x="5088" y="158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515095" name="Line 23"/>
            <p:cNvSpPr>
              <a:spLocks noChangeShapeType="1"/>
            </p:cNvSpPr>
            <p:nvPr/>
          </p:nvSpPr>
          <p:spPr bwMode="auto">
            <a:xfrm>
              <a:off x="4992" y="148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096" name="Rectangle 24"/>
          <p:cNvSpPr>
            <a:spLocks noChangeArrowheads="1"/>
          </p:cNvSpPr>
          <p:nvPr/>
        </p:nvSpPr>
        <p:spPr bwMode="auto">
          <a:xfrm>
            <a:off x="18288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97" name="Rectangle 25"/>
          <p:cNvSpPr>
            <a:spLocks noChangeArrowheads="1"/>
          </p:cNvSpPr>
          <p:nvPr/>
        </p:nvSpPr>
        <p:spPr bwMode="auto">
          <a:xfrm>
            <a:off x="24384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098" name="Rectangle 26"/>
          <p:cNvSpPr>
            <a:spLocks noChangeArrowheads="1"/>
          </p:cNvSpPr>
          <p:nvPr/>
        </p:nvSpPr>
        <p:spPr bwMode="auto">
          <a:xfrm>
            <a:off x="30480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15099" name="Rectangle 27"/>
          <p:cNvSpPr>
            <a:spLocks noChangeArrowheads="1"/>
          </p:cNvSpPr>
          <p:nvPr/>
        </p:nvSpPr>
        <p:spPr bwMode="auto">
          <a:xfrm>
            <a:off x="36576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15100" name="Rectangle 28"/>
          <p:cNvSpPr>
            <a:spLocks noChangeArrowheads="1"/>
          </p:cNvSpPr>
          <p:nvPr/>
        </p:nvSpPr>
        <p:spPr bwMode="auto">
          <a:xfrm>
            <a:off x="42672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724400" y="2889738"/>
            <a:ext cx="762000" cy="762000"/>
            <a:chOff x="4224" y="1872"/>
            <a:chExt cx="480" cy="480"/>
          </a:xfrm>
        </p:grpSpPr>
        <p:sp>
          <p:nvSpPr>
            <p:cNvPr id="515102" name="Rectangle 30"/>
            <p:cNvSpPr>
              <a:spLocks noChangeArrowheads="1"/>
            </p:cNvSpPr>
            <p:nvPr/>
          </p:nvSpPr>
          <p:spPr bwMode="auto">
            <a:xfrm>
              <a:off x="4320" y="1968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515103" name="Line 31"/>
            <p:cNvSpPr>
              <a:spLocks noChangeShapeType="1"/>
            </p:cNvSpPr>
            <p:nvPr/>
          </p:nvSpPr>
          <p:spPr bwMode="auto">
            <a:xfrm>
              <a:off x="4224" y="1872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04" name="Rectangle 32"/>
          <p:cNvSpPr>
            <a:spLocks noChangeArrowheads="1"/>
          </p:cNvSpPr>
          <p:nvPr/>
        </p:nvSpPr>
        <p:spPr bwMode="auto">
          <a:xfrm>
            <a:off x="54864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05" name="Text Box 33"/>
          <p:cNvSpPr txBox="1">
            <a:spLocks noChangeArrowheads="1"/>
          </p:cNvSpPr>
          <p:nvPr/>
        </p:nvSpPr>
        <p:spPr bwMode="auto">
          <a:xfrm>
            <a:off x="1295400" y="3058013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15106" name="Rectangle 34"/>
          <p:cNvSpPr>
            <a:spLocks noChangeArrowheads="1"/>
          </p:cNvSpPr>
          <p:nvPr/>
        </p:nvSpPr>
        <p:spPr bwMode="auto">
          <a:xfrm>
            <a:off x="6096000" y="30421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07" name="Rectangle 35"/>
          <p:cNvSpPr>
            <a:spLocks noChangeArrowheads="1"/>
          </p:cNvSpPr>
          <p:nvPr/>
        </p:nvSpPr>
        <p:spPr bwMode="auto">
          <a:xfrm>
            <a:off x="18288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108" name="Rectangle 36"/>
          <p:cNvSpPr>
            <a:spLocks noChangeArrowheads="1"/>
          </p:cNvSpPr>
          <p:nvPr/>
        </p:nvSpPr>
        <p:spPr bwMode="auto">
          <a:xfrm>
            <a:off x="24384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109" name="Rectangle 37"/>
          <p:cNvSpPr>
            <a:spLocks noChangeArrowheads="1"/>
          </p:cNvSpPr>
          <p:nvPr/>
        </p:nvSpPr>
        <p:spPr bwMode="auto">
          <a:xfrm>
            <a:off x="30480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505200" y="3499338"/>
            <a:ext cx="762000" cy="762000"/>
            <a:chOff x="3456" y="2256"/>
            <a:chExt cx="480" cy="480"/>
          </a:xfrm>
        </p:grpSpPr>
        <p:sp>
          <p:nvSpPr>
            <p:cNvPr id="515111" name="Rectangle 39"/>
            <p:cNvSpPr>
              <a:spLocks noChangeArrowheads="1"/>
            </p:cNvSpPr>
            <p:nvPr/>
          </p:nvSpPr>
          <p:spPr bwMode="auto">
            <a:xfrm>
              <a:off x="3552" y="2352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515112" name="Line 40"/>
            <p:cNvSpPr>
              <a:spLocks noChangeShapeType="1"/>
            </p:cNvSpPr>
            <p:nvPr/>
          </p:nvSpPr>
          <p:spPr bwMode="auto">
            <a:xfrm>
              <a:off x="3456" y="2256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13" name="Rectangle 41"/>
          <p:cNvSpPr>
            <a:spLocks noChangeArrowheads="1"/>
          </p:cNvSpPr>
          <p:nvPr/>
        </p:nvSpPr>
        <p:spPr bwMode="auto">
          <a:xfrm>
            <a:off x="42672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14" name="Rectangle 42"/>
          <p:cNvSpPr>
            <a:spLocks noChangeArrowheads="1"/>
          </p:cNvSpPr>
          <p:nvPr/>
        </p:nvSpPr>
        <p:spPr bwMode="auto">
          <a:xfrm>
            <a:off x="48768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15" name="Rectangle 43"/>
          <p:cNvSpPr>
            <a:spLocks noChangeArrowheads="1"/>
          </p:cNvSpPr>
          <p:nvPr/>
        </p:nvSpPr>
        <p:spPr bwMode="auto">
          <a:xfrm>
            <a:off x="54864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16" name="Text Box 44"/>
          <p:cNvSpPr txBox="1">
            <a:spLocks noChangeArrowheads="1"/>
          </p:cNvSpPr>
          <p:nvPr/>
        </p:nvSpPr>
        <p:spPr bwMode="auto">
          <a:xfrm>
            <a:off x="1295401" y="3667613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15117" name="Rectangle 45"/>
          <p:cNvSpPr>
            <a:spLocks noChangeArrowheads="1"/>
          </p:cNvSpPr>
          <p:nvPr/>
        </p:nvSpPr>
        <p:spPr bwMode="auto">
          <a:xfrm>
            <a:off x="6096000" y="3651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18" name="Rectangle 46"/>
          <p:cNvSpPr>
            <a:spLocks noChangeArrowheads="1"/>
          </p:cNvSpPr>
          <p:nvPr/>
        </p:nvSpPr>
        <p:spPr bwMode="auto">
          <a:xfrm>
            <a:off x="18288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2286000" y="4108938"/>
            <a:ext cx="762000" cy="762000"/>
            <a:chOff x="2688" y="2640"/>
            <a:chExt cx="480" cy="480"/>
          </a:xfrm>
        </p:grpSpPr>
        <p:sp>
          <p:nvSpPr>
            <p:cNvPr id="515120" name="Rectangle 48"/>
            <p:cNvSpPr>
              <a:spLocks noChangeArrowheads="1"/>
            </p:cNvSpPr>
            <p:nvPr/>
          </p:nvSpPr>
          <p:spPr bwMode="auto">
            <a:xfrm>
              <a:off x="2784" y="2736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515121" name="Line 49"/>
            <p:cNvSpPr>
              <a:spLocks noChangeShapeType="1"/>
            </p:cNvSpPr>
            <p:nvPr/>
          </p:nvSpPr>
          <p:spPr bwMode="auto">
            <a:xfrm>
              <a:off x="2688" y="2640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22" name="Rectangle 50"/>
          <p:cNvSpPr>
            <a:spLocks noChangeArrowheads="1"/>
          </p:cNvSpPr>
          <p:nvPr/>
        </p:nvSpPr>
        <p:spPr bwMode="auto">
          <a:xfrm>
            <a:off x="30480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515123" name="Rectangle 51"/>
          <p:cNvSpPr>
            <a:spLocks noChangeArrowheads="1"/>
          </p:cNvSpPr>
          <p:nvPr/>
        </p:nvSpPr>
        <p:spPr bwMode="auto">
          <a:xfrm>
            <a:off x="36576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24" name="Rectangle 52"/>
          <p:cNvSpPr>
            <a:spLocks noChangeArrowheads="1"/>
          </p:cNvSpPr>
          <p:nvPr/>
        </p:nvSpPr>
        <p:spPr bwMode="auto">
          <a:xfrm>
            <a:off x="42672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25" name="Rectangle 53"/>
          <p:cNvSpPr>
            <a:spLocks noChangeArrowheads="1"/>
          </p:cNvSpPr>
          <p:nvPr/>
        </p:nvSpPr>
        <p:spPr bwMode="auto">
          <a:xfrm>
            <a:off x="48768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5334000" y="4108938"/>
            <a:ext cx="762000" cy="762000"/>
            <a:chOff x="4608" y="2640"/>
            <a:chExt cx="480" cy="480"/>
          </a:xfrm>
        </p:grpSpPr>
        <p:sp>
          <p:nvSpPr>
            <p:cNvPr id="515127" name="Rectangle 55"/>
            <p:cNvSpPr>
              <a:spLocks noChangeArrowheads="1"/>
            </p:cNvSpPr>
            <p:nvPr/>
          </p:nvSpPr>
          <p:spPr bwMode="auto">
            <a:xfrm>
              <a:off x="4704" y="2736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515128" name="Line 56"/>
            <p:cNvSpPr>
              <a:spLocks noChangeShapeType="1"/>
            </p:cNvSpPr>
            <p:nvPr/>
          </p:nvSpPr>
          <p:spPr bwMode="auto">
            <a:xfrm>
              <a:off x="4608" y="2640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29" name="Text Box 57"/>
          <p:cNvSpPr txBox="1">
            <a:spLocks noChangeArrowheads="1"/>
          </p:cNvSpPr>
          <p:nvPr/>
        </p:nvSpPr>
        <p:spPr bwMode="auto">
          <a:xfrm>
            <a:off x="1295400" y="4277213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515130" name="Rectangle 58"/>
          <p:cNvSpPr>
            <a:spLocks noChangeArrowheads="1"/>
          </p:cNvSpPr>
          <p:nvPr/>
        </p:nvSpPr>
        <p:spPr bwMode="auto">
          <a:xfrm>
            <a:off x="6096000" y="4261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15131" name="Rectangle 59"/>
          <p:cNvSpPr>
            <a:spLocks noChangeArrowheads="1"/>
          </p:cNvSpPr>
          <p:nvPr/>
        </p:nvSpPr>
        <p:spPr bwMode="auto">
          <a:xfrm>
            <a:off x="18288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515132" name="Rectangle 60"/>
          <p:cNvSpPr>
            <a:spLocks noChangeArrowheads="1"/>
          </p:cNvSpPr>
          <p:nvPr/>
        </p:nvSpPr>
        <p:spPr bwMode="auto">
          <a:xfrm>
            <a:off x="24384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2895600" y="4718538"/>
            <a:ext cx="762000" cy="762000"/>
            <a:chOff x="3072" y="3024"/>
            <a:chExt cx="480" cy="480"/>
          </a:xfrm>
        </p:grpSpPr>
        <p:sp>
          <p:nvSpPr>
            <p:cNvPr id="515134" name="Rectangle 62"/>
            <p:cNvSpPr>
              <a:spLocks noChangeArrowheads="1"/>
            </p:cNvSpPr>
            <p:nvPr/>
          </p:nvSpPr>
          <p:spPr bwMode="auto">
            <a:xfrm>
              <a:off x="3168" y="3120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515135" name="Line 63"/>
            <p:cNvSpPr>
              <a:spLocks noChangeShapeType="1"/>
            </p:cNvSpPr>
            <p:nvPr/>
          </p:nvSpPr>
          <p:spPr bwMode="auto">
            <a:xfrm>
              <a:off x="3072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36" name="Rectangle 64"/>
          <p:cNvSpPr>
            <a:spLocks noChangeArrowheads="1"/>
          </p:cNvSpPr>
          <p:nvPr/>
        </p:nvSpPr>
        <p:spPr bwMode="auto">
          <a:xfrm>
            <a:off x="36576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4114800" y="4718538"/>
            <a:ext cx="762000" cy="762000"/>
            <a:chOff x="3840" y="3024"/>
            <a:chExt cx="480" cy="480"/>
          </a:xfrm>
        </p:grpSpPr>
        <p:sp>
          <p:nvSpPr>
            <p:cNvPr id="515138" name="Rectangle 66"/>
            <p:cNvSpPr>
              <a:spLocks noChangeArrowheads="1"/>
            </p:cNvSpPr>
            <p:nvPr/>
          </p:nvSpPr>
          <p:spPr bwMode="auto">
            <a:xfrm>
              <a:off x="3936" y="3120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515139" name="Line 67"/>
            <p:cNvSpPr>
              <a:spLocks noChangeShapeType="1"/>
            </p:cNvSpPr>
            <p:nvPr/>
          </p:nvSpPr>
          <p:spPr bwMode="auto">
            <a:xfrm>
              <a:off x="3840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40" name="Rectangle 68"/>
          <p:cNvSpPr>
            <a:spLocks noChangeArrowheads="1"/>
          </p:cNvSpPr>
          <p:nvPr/>
        </p:nvSpPr>
        <p:spPr bwMode="auto">
          <a:xfrm>
            <a:off x="48768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15141" name="Rectangle 69"/>
          <p:cNvSpPr>
            <a:spLocks noChangeArrowheads="1"/>
          </p:cNvSpPr>
          <p:nvPr/>
        </p:nvSpPr>
        <p:spPr bwMode="auto">
          <a:xfrm>
            <a:off x="5486400" y="48709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15142" name="Text Box 70"/>
          <p:cNvSpPr txBox="1">
            <a:spLocks noChangeArrowheads="1"/>
          </p:cNvSpPr>
          <p:nvPr/>
        </p:nvSpPr>
        <p:spPr bwMode="auto">
          <a:xfrm>
            <a:off x="1295401" y="4886813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5943600" y="4718538"/>
            <a:ext cx="762000" cy="762000"/>
            <a:chOff x="4992" y="3024"/>
            <a:chExt cx="480" cy="480"/>
          </a:xfrm>
        </p:grpSpPr>
        <p:sp>
          <p:nvSpPr>
            <p:cNvPr id="515144" name="Rectangle 72"/>
            <p:cNvSpPr>
              <a:spLocks noChangeArrowheads="1"/>
            </p:cNvSpPr>
            <p:nvPr/>
          </p:nvSpPr>
          <p:spPr bwMode="auto">
            <a:xfrm>
              <a:off x="5088" y="3120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515145" name="Line 73"/>
            <p:cNvSpPr>
              <a:spLocks noChangeShapeType="1"/>
            </p:cNvSpPr>
            <p:nvPr/>
          </p:nvSpPr>
          <p:spPr bwMode="auto">
            <a:xfrm>
              <a:off x="4992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46" name="Rectangle 74"/>
          <p:cNvSpPr>
            <a:spLocks noChangeArrowheads="1"/>
          </p:cNvSpPr>
          <p:nvPr/>
        </p:nvSpPr>
        <p:spPr bwMode="auto">
          <a:xfrm>
            <a:off x="18288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2286000" y="5328138"/>
            <a:ext cx="762000" cy="762000"/>
            <a:chOff x="2688" y="3408"/>
            <a:chExt cx="480" cy="480"/>
          </a:xfrm>
        </p:grpSpPr>
        <p:sp>
          <p:nvSpPr>
            <p:cNvPr id="515148" name="Rectangle 76"/>
            <p:cNvSpPr>
              <a:spLocks noChangeArrowheads="1"/>
            </p:cNvSpPr>
            <p:nvPr/>
          </p:nvSpPr>
          <p:spPr bwMode="auto">
            <a:xfrm>
              <a:off x="2784" y="350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515149" name="Line 77"/>
            <p:cNvSpPr>
              <a:spLocks noChangeShapeType="1"/>
            </p:cNvSpPr>
            <p:nvPr/>
          </p:nvSpPr>
          <p:spPr bwMode="auto">
            <a:xfrm>
              <a:off x="2688" y="340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50" name="Rectangle 78"/>
          <p:cNvSpPr>
            <a:spLocks noChangeArrowheads="1"/>
          </p:cNvSpPr>
          <p:nvPr/>
        </p:nvSpPr>
        <p:spPr bwMode="auto">
          <a:xfrm>
            <a:off x="30480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51" name="Rectangle 79"/>
          <p:cNvSpPr>
            <a:spLocks noChangeArrowheads="1"/>
          </p:cNvSpPr>
          <p:nvPr/>
        </p:nvSpPr>
        <p:spPr bwMode="auto">
          <a:xfrm>
            <a:off x="36576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515152" name="Rectangle 80"/>
          <p:cNvSpPr>
            <a:spLocks noChangeArrowheads="1"/>
          </p:cNvSpPr>
          <p:nvPr/>
        </p:nvSpPr>
        <p:spPr bwMode="auto">
          <a:xfrm>
            <a:off x="42672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15153" name="Rectangle 81"/>
          <p:cNvSpPr>
            <a:spLocks noChangeArrowheads="1"/>
          </p:cNvSpPr>
          <p:nvPr/>
        </p:nvSpPr>
        <p:spPr bwMode="auto">
          <a:xfrm>
            <a:off x="48768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515154" name="Text Box 82"/>
          <p:cNvSpPr txBox="1">
            <a:spLocks noChangeArrowheads="1"/>
          </p:cNvSpPr>
          <p:nvPr/>
        </p:nvSpPr>
        <p:spPr bwMode="auto">
          <a:xfrm>
            <a:off x="5549900" y="128953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515155" name="Rectangle 83"/>
          <p:cNvSpPr>
            <a:spLocks noGrp="1" noChangeArrowheads="1"/>
          </p:cNvSpPr>
          <p:nvPr>
            <p:ph type="title"/>
          </p:nvPr>
        </p:nvSpPr>
        <p:spPr>
          <a:xfrm>
            <a:off x="820615" y="90488"/>
            <a:ext cx="10515600" cy="854075"/>
          </a:xfrm>
        </p:spPr>
        <p:txBody>
          <a:bodyPr/>
          <a:lstStyle/>
          <a:p>
            <a:r>
              <a:rPr lang="en-US" dirty="0"/>
              <a:t>Dynamic-programming algorithm</a:t>
            </a:r>
          </a:p>
        </p:txBody>
      </p:sp>
      <p:sp>
        <p:nvSpPr>
          <p:cNvPr id="515157" name="Text Box 85"/>
          <p:cNvSpPr txBox="1">
            <a:spLocks noChangeArrowheads="1"/>
          </p:cNvSpPr>
          <p:nvPr/>
        </p:nvSpPr>
        <p:spPr bwMode="auto">
          <a:xfrm>
            <a:off x="2505075" y="128953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515158" name="Text Box 86"/>
          <p:cNvSpPr txBox="1">
            <a:spLocks noChangeArrowheads="1"/>
          </p:cNvSpPr>
          <p:nvPr/>
        </p:nvSpPr>
        <p:spPr bwMode="auto">
          <a:xfrm>
            <a:off x="3127376" y="1289538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59" name="Text Box 87"/>
          <p:cNvSpPr txBox="1">
            <a:spLocks noChangeArrowheads="1"/>
          </p:cNvSpPr>
          <p:nvPr/>
        </p:nvSpPr>
        <p:spPr bwMode="auto">
          <a:xfrm>
            <a:off x="3727451" y="1289538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15160" name="Text Box 88"/>
          <p:cNvSpPr txBox="1">
            <a:spLocks noChangeArrowheads="1"/>
          </p:cNvSpPr>
          <p:nvPr/>
        </p:nvSpPr>
        <p:spPr bwMode="auto">
          <a:xfrm>
            <a:off x="4327526" y="1289538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61" name="Text Box 89"/>
          <p:cNvSpPr txBox="1">
            <a:spLocks noChangeArrowheads="1"/>
          </p:cNvSpPr>
          <p:nvPr/>
        </p:nvSpPr>
        <p:spPr bwMode="auto">
          <a:xfrm>
            <a:off x="4927600" y="128953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15162" name="Text Box 90"/>
          <p:cNvSpPr txBox="1">
            <a:spLocks noChangeArrowheads="1"/>
          </p:cNvSpPr>
          <p:nvPr/>
        </p:nvSpPr>
        <p:spPr bwMode="auto">
          <a:xfrm>
            <a:off x="6172201" y="1289538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63" name="Text Box 91"/>
          <p:cNvSpPr txBox="1">
            <a:spLocks noChangeArrowheads="1"/>
          </p:cNvSpPr>
          <p:nvPr/>
        </p:nvSpPr>
        <p:spPr bwMode="auto">
          <a:xfrm>
            <a:off x="1295401" y="2448413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15164" name="Text Box 92"/>
          <p:cNvSpPr txBox="1">
            <a:spLocks noChangeArrowheads="1"/>
          </p:cNvSpPr>
          <p:nvPr/>
        </p:nvSpPr>
        <p:spPr bwMode="auto">
          <a:xfrm>
            <a:off x="1295400" y="5496413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5334000" y="5328138"/>
            <a:ext cx="762000" cy="762000"/>
            <a:chOff x="4608" y="3408"/>
            <a:chExt cx="480" cy="480"/>
          </a:xfrm>
        </p:grpSpPr>
        <p:sp>
          <p:nvSpPr>
            <p:cNvPr id="515166" name="Rectangle 94"/>
            <p:cNvSpPr>
              <a:spLocks noChangeArrowheads="1"/>
            </p:cNvSpPr>
            <p:nvPr/>
          </p:nvSpPr>
          <p:spPr bwMode="auto">
            <a:xfrm>
              <a:off x="4704" y="350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515167" name="Line 95"/>
            <p:cNvSpPr>
              <a:spLocks noChangeShapeType="1"/>
            </p:cNvSpPr>
            <p:nvPr/>
          </p:nvSpPr>
          <p:spPr bwMode="auto">
            <a:xfrm>
              <a:off x="4608" y="340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5168" name="Rectangle 96"/>
          <p:cNvSpPr>
            <a:spLocks noChangeArrowheads="1"/>
          </p:cNvSpPr>
          <p:nvPr/>
        </p:nvSpPr>
        <p:spPr bwMode="auto">
          <a:xfrm>
            <a:off x="6096000" y="54805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99" name="Rectangle 2">
            <a:extLst>
              <a:ext uri="{FF2B5EF4-FFF2-40B4-BE49-F238E27FC236}">
                <a16:creationId xmlns:a16="http://schemas.microsoft.com/office/drawing/2014/main" id="{CA0365FB-7BDF-2143-8C84-2F0B61028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00" name="Rectangle 3">
            <a:extLst>
              <a:ext uri="{FF2B5EF4-FFF2-40B4-BE49-F238E27FC236}">
                <a16:creationId xmlns:a16="http://schemas.microsoft.com/office/drawing/2014/main" id="{8EF0CBBC-4A70-DE45-9C03-160B5DD3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F0A0088D-3F7F-864E-B10F-EBCD42868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8">
            <a:extLst>
              <a:ext uri="{FF2B5EF4-FFF2-40B4-BE49-F238E27FC236}">
                <a16:creationId xmlns:a16="http://schemas.microsoft.com/office/drawing/2014/main" id="{7EA903E5-9311-424D-A57F-57BE252E8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a+1</a:t>
            </a:r>
          </a:p>
        </p:txBody>
      </p:sp>
      <p:sp>
        <p:nvSpPr>
          <p:cNvPr id="103" name="Rectangle 2">
            <a:extLst>
              <a:ext uri="{FF2B5EF4-FFF2-40B4-BE49-F238E27FC236}">
                <a16:creationId xmlns:a16="http://schemas.microsoft.com/office/drawing/2014/main" id="{74B3E841-9032-C748-ACEC-25E565BA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413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3">
            <a:extLst>
              <a:ext uri="{FF2B5EF4-FFF2-40B4-BE49-F238E27FC236}">
                <a16:creationId xmlns:a16="http://schemas.microsoft.com/office/drawing/2014/main" id="{CA23B13F-C245-ED41-B916-BF2AB45C0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413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05" name="Rectangle 7">
            <a:extLst>
              <a:ext uri="{FF2B5EF4-FFF2-40B4-BE49-F238E27FC236}">
                <a16:creationId xmlns:a16="http://schemas.microsoft.com/office/drawing/2014/main" id="{A3746CF5-7B0B-9C42-9A21-AAA0B3EFA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023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06" name="Rectangle 8">
            <a:extLst>
              <a:ext uri="{FF2B5EF4-FFF2-40B4-BE49-F238E27FC236}">
                <a16:creationId xmlns:a16="http://schemas.microsoft.com/office/drawing/2014/main" id="{D3E09F2B-227B-A24A-A90F-003539DFE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5023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Max</a:t>
            </a:r>
          </a:p>
          <a:p>
            <a:pPr algn="ctr"/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(b, c)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61B5951-93C4-C547-8B75-75596FCF5132}"/>
              </a:ext>
            </a:extLst>
          </p:cNvPr>
          <p:cNvCxnSpPr/>
          <p:nvPr/>
        </p:nvCxnSpPr>
        <p:spPr>
          <a:xfrm>
            <a:off x="8897815" y="2889735"/>
            <a:ext cx="257908" cy="29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5A3315B-A2A0-4E4F-9331-5ED48F2273CC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9296400" y="4886813"/>
            <a:ext cx="0" cy="13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013C6EA-0EFF-664C-BC13-FBF85BC95065}"/>
              </a:ext>
            </a:extLst>
          </p:cNvPr>
          <p:cNvCxnSpPr>
            <a:cxnSpLocks/>
          </p:cNvCxnSpPr>
          <p:nvPr/>
        </p:nvCxnSpPr>
        <p:spPr>
          <a:xfrm>
            <a:off x="8833338" y="5380891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40B4909-8721-AC42-A9EF-B238996F0361}"/>
              </a:ext>
            </a:extLst>
          </p:cNvPr>
          <p:cNvSpPr txBox="1"/>
          <p:nvPr/>
        </p:nvSpPr>
        <p:spPr>
          <a:xfrm>
            <a:off x="8686800" y="3696863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Match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255C963-FE8A-FB43-ABD1-15DA7FD73424}"/>
              </a:ext>
            </a:extLst>
          </p:cNvPr>
          <p:cNvSpPr txBox="1"/>
          <p:nvPr/>
        </p:nvSpPr>
        <p:spPr>
          <a:xfrm>
            <a:off x="8486424" y="5706519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 Match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0AEE4D-E967-A542-ABB7-A0DD4CE8B218}"/>
              </a:ext>
            </a:extLst>
          </p:cNvPr>
          <p:cNvSpPr txBox="1"/>
          <p:nvPr/>
        </p:nvSpPr>
        <p:spPr>
          <a:xfrm>
            <a:off x="7843676" y="1378999"/>
            <a:ext cx="1886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 1: ABCBDAB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06DE736-2DFF-484F-BD44-747D2421967F}"/>
              </a:ext>
            </a:extLst>
          </p:cNvPr>
          <p:cNvSpPr txBox="1"/>
          <p:nvPr/>
        </p:nvSpPr>
        <p:spPr>
          <a:xfrm>
            <a:off x="7843676" y="1716985"/>
            <a:ext cx="1748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 2: BDCABA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480949D-5417-ED45-8E28-6F8A05B03006}"/>
              </a:ext>
            </a:extLst>
          </p:cNvPr>
          <p:cNvSpPr/>
          <p:nvPr/>
        </p:nvSpPr>
        <p:spPr>
          <a:xfrm>
            <a:off x="3404646" y="6205706"/>
            <a:ext cx="155683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LCS: Length 4</a:t>
            </a:r>
          </a:p>
        </p:txBody>
      </p:sp>
    </p:spTree>
    <p:extLst>
      <p:ext uri="{BB962C8B-B14F-4D97-AF65-F5344CB8AC3E}">
        <p14:creationId xmlns:p14="http://schemas.microsoft.com/office/powerpoint/2010/main" val="257990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80" grpId="0" animBg="1" autoUpdateAnimBg="0"/>
      <p:bldP spid="515084" grpId="0" animBg="1" autoUpdateAnimBg="0"/>
      <p:bldP spid="515091" grpId="0" animBg="1" autoUpdateAnimBg="0"/>
      <p:bldP spid="515092" grpId="0" animBg="1" autoUpdateAnimBg="0"/>
      <p:bldP spid="515097" grpId="0" animBg="1" autoUpdateAnimBg="0"/>
      <p:bldP spid="515098" grpId="0" animBg="1" autoUpdateAnimBg="0"/>
      <p:bldP spid="515099" grpId="0" animBg="1" autoUpdateAnimBg="0"/>
      <p:bldP spid="515100" grpId="0" animBg="1" autoUpdateAnimBg="0"/>
      <p:bldP spid="515104" grpId="0" animBg="1" autoUpdateAnimBg="0"/>
      <p:bldP spid="515106" grpId="0" animBg="1" autoUpdateAnimBg="0"/>
      <p:bldP spid="515108" grpId="0" animBg="1" autoUpdateAnimBg="0"/>
      <p:bldP spid="515109" grpId="0" animBg="1" autoUpdateAnimBg="0"/>
      <p:bldP spid="515113" grpId="0" animBg="1" autoUpdateAnimBg="0"/>
      <p:bldP spid="515114" grpId="0" animBg="1" autoUpdateAnimBg="0"/>
      <p:bldP spid="515115" grpId="0" animBg="1" autoUpdateAnimBg="0"/>
      <p:bldP spid="515117" grpId="0" animBg="1" autoUpdateAnimBg="0"/>
      <p:bldP spid="515122" grpId="0" animBg="1" autoUpdateAnimBg="0"/>
      <p:bldP spid="515123" grpId="0" animBg="1" autoUpdateAnimBg="0"/>
      <p:bldP spid="515124" grpId="0" animBg="1" autoUpdateAnimBg="0"/>
      <p:bldP spid="515125" grpId="0" animBg="1" autoUpdateAnimBg="0"/>
      <p:bldP spid="515130" grpId="0" animBg="1" autoUpdateAnimBg="0"/>
      <p:bldP spid="515132" grpId="0" animBg="1" autoUpdateAnimBg="0"/>
      <p:bldP spid="515136" grpId="0" animBg="1" autoUpdateAnimBg="0"/>
      <p:bldP spid="515140" grpId="0" animBg="1" autoUpdateAnimBg="0"/>
      <p:bldP spid="515141" grpId="0" animBg="1" autoUpdateAnimBg="0"/>
      <p:bldP spid="515150" grpId="0" animBg="1" autoUpdateAnimBg="0"/>
      <p:bldP spid="515151" grpId="0" animBg="1" autoUpdateAnimBg="0"/>
      <p:bldP spid="515152" grpId="0" animBg="1" autoUpdateAnimBg="0"/>
      <p:bldP spid="515153" grpId="0" animBg="1" autoUpdateAnimBg="0"/>
      <p:bldP spid="51516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155" name="Rectangle 83"/>
          <p:cNvSpPr>
            <a:spLocks noGrp="1" noChangeArrowheads="1"/>
          </p:cNvSpPr>
          <p:nvPr>
            <p:ph type="title"/>
          </p:nvPr>
        </p:nvSpPr>
        <p:spPr>
          <a:xfrm>
            <a:off x="820615" y="90488"/>
            <a:ext cx="10515600" cy="854075"/>
          </a:xfrm>
        </p:spPr>
        <p:txBody>
          <a:bodyPr/>
          <a:lstStyle/>
          <a:p>
            <a:r>
              <a:rPr lang="en-US" dirty="0"/>
              <a:t>Dynamic-programming algorithm</a:t>
            </a:r>
          </a:p>
        </p:txBody>
      </p:sp>
      <p:sp>
        <p:nvSpPr>
          <p:cNvPr id="99" name="Rectangle 2">
            <a:extLst>
              <a:ext uri="{FF2B5EF4-FFF2-40B4-BE49-F238E27FC236}">
                <a16:creationId xmlns:a16="http://schemas.microsoft.com/office/drawing/2014/main" id="{CA0365FB-7BDF-2143-8C84-2F0B61028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00" name="Rectangle 3">
            <a:extLst>
              <a:ext uri="{FF2B5EF4-FFF2-40B4-BE49-F238E27FC236}">
                <a16:creationId xmlns:a16="http://schemas.microsoft.com/office/drawing/2014/main" id="{8EF0CBBC-4A70-DE45-9C03-160B5DD3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F0A0088D-3F7F-864E-B10F-EBCD42868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8">
            <a:extLst>
              <a:ext uri="{FF2B5EF4-FFF2-40B4-BE49-F238E27FC236}">
                <a16:creationId xmlns:a16="http://schemas.microsoft.com/office/drawing/2014/main" id="{7EA903E5-9311-424D-A57F-57BE252E8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a+1</a:t>
            </a:r>
          </a:p>
        </p:txBody>
      </p:sp>
      <p:sp>
        <p:nvSpPr>
          <p:cNvPr id="103" name="Rectangle 2">
            <a:extLst>
              <a:ext uri="{FF2B5EF4-FFF2-40B4-BE49-F238E27FC236}">
                <a16:creationId xmlns:a16="http://schemas.microsoft.com/office/drawing/2014/main" id="{74B3E841-9032-C748-ACEC-25E565BA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413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3">
            <a:extLst>
              <a:ext uri="{FF2B5EF4-FFF2-40B4-BE49-F238E27FC236}">
                <a16:creationId xmlns:a16="http://schemas.microsoft.com/office/drawing/2014/main" id="{CA23B13F-C245-ED41-B916-BF2AB45C0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413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05" name="Rectangle 7">
            <a:extLst>
              <a:ext uri="{FF2B5EF4-FFF2-40B4-BE49-F238E27FC236}">
                <a16:creationId xmlns:a16="http://schemas.microsoft.com/office/drawing/2014/main" id="{A3746CF5-7B0B-9C42-9A21-AAA0B3EFA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023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06" name="Rectangle 8">
            <a:extLst>
              <a:ext uri="{FF2B5EF4-FFF2-40B4-BE49-F238E27FC236}">
                <a16:creationId xmlns:a16="http://schemas.microsoft.com/office/drawing/2014/main" id="{D3E09F2B-227B-A24A-A90F-003539DFE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5023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Max</a:t>
            </a:r>
          </a:p>
          <a:p>
            <a:pPr algn="ctr"/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(b, c)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61B5951-93C4-C547-8B75-75596FCF5132}"/>
              </a:ext>
            </a:extLst>
          </p:cNvPr>
          <p:cNvCxnSpPr/>
          <p:nvPr/>
        </p:nvCxnSpPr>
        <p:spPr>
          <a:xfrm>
            <a:off x="8897815" y="2889735"/>
            <a:ext cx="257908" cy="29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5A3315B-A2A0-4E4F-9331-5ED48F2273CC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9296400" y="4886813"/>
            <a:ext cx="0" cy="13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013C6EA-0EFF-664C-BC13-FBF85BC95065}"/>
              </a:ext>
            </a:extLst>
          </p:cNvPr>
          <p:cNvCxnSpPr>
            <a:cxnSpLocks/>
          </p:cNvCxnSpPr>
          <p:nvPr/>
        </p:nvCxnSpPr>
        <p:spPr>
          <a:xfrm>
            <a:off x="8833338" y="5380891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40B4909-8721-AC42-A9EF-B238996F0361}"/>
              </a:ext>
            </a:extLst>
          </p:cNvPr>
          <p:cNvSpPr txBox="1"/>
          <p:nvPr/>
        </p:nvSpPr>
        <p:spPr>
          <a:xfrm>
            <a:off x="8686800" y="3696863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Match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255C963-FE8A-FB43-ABD1-15DA7FD73424}"/>
              </a:ext>
            </a:extLst>
          </p:cNvPr>
          <p:cNvSpPr txBox="1"/>
          <p:nvPr/>
        </p:nvSpPr>
        <p:spPr>
          <a:xfrm>
            <a:off x="8486424" y="5706519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 Match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0AEE4D-E967-A542-ABB7-A0DD4CE8B218}"/>
              </a:ext>
            </a:extLst>
          </p:cNvPr>
          <p:cNvSpPr txBox="1"/>
          <p:nvPr/>
        </p:nvSpPr>
        <p:spPr>
          <a:xfrm>
            <a:off x="7843676" y="1378999"/>
            <a:ext cx="1886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 1: ABCBDAB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06DE736-2DFF-484F-BD44-747D2421967F}"/>
              </a:ext>
            </a:extLst>
          </p:cNvPr>
          <p:cNvSpPr txBox="1"/>
          <p:nvPr/>
        </p:nvSpPr>
        <p:spPr>
          <a:xfrm>
            <a:off x="7843676" y="1716985"/>
            <a:ext cx="1748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 2: BDCABA</a:t>
            </a:r>
          </a:p>
        </p:txBody>
      </p:sp>
      <p:sp>
        <p:nvSpPr>
          <p:cNvPr id="111" name="Rectangle 2">
            <a:extLst>
              <a:ext uri="{FF2B5EF4-FFF2-40B4-BE49-F238E27FC236}">
                <a16:creationId xmlns:a16="http://schemas.microsoft.com/office/drawing/2014/main" id="{F12BC104-BF80-2941-A258-FEA43576E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6" y="1912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3" name="Rectangle 3">
            <a:extLst>
              <a:ext uri="{FF2B5EF4-FFF2-40B4-BE49-F238E27FC236}">
                <a16:creationId xmlns:a16="http://schemas.microsoft.com/office/drawing/2014/main" id="{F1065BD5-9348-824E-94D5-2BF8973ED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6" y="1912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4" name="Rectangle 4">
            <a:extLst>
              <a:ext uri="{FF2B5EF4-FFF2-40B4-BE49-F238E27FC236}">
                <a16:creationId xmlns:a16="http://schemas.microsoft.com/office/drawing/2014/main" id="{E1F9DD2B-F231-C341-9CE8-23774349F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6" y="1912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5" name="Rectangle 5">
            <a:extLst>
              <a:ext uri="{FF2B5EF4-FFF2-40B4-BE49-F238E27FC236}">
                <a16:creationId xmlns:a16="http://schemas.microsoft.com/office/drawing/2014/main" id="{A579959C-C98D-0B44-8326-3CBFA15C3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6" y="1912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7" name="Rectangle 6">
            <a:extLst>
              <a:ext uri="{FF2B5EF4-FFF2-40B4-BE49-F238E27FC236}">
                <a16:creationId xmlns:a16="http://schemas.microsoft.com/office/drawing/2014/main" id="{0396A45C-BF1C-1947-AB50-A6D1D8BE2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6" y="1912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9" name="Rectangle 7">
            <a:extLst>
              <a:ext uri="{FF2B5EF4-FFF2-40B4-BE49-F238E27FC236}">
                <a16:creationId xmlns:a16="http://schemas.microsoft.com/office/drawing/2014/main" id="{A6634FB9-B6CB-2345-8D2B-4325555FA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6" y="1912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20" name="Rectangle 8">
            <a:extLst>
              <a:ext uri="{FF2B5EF4-FFF2-40B4-BE49-F238E27FC236}">
                <a16:creationId xmlns:a16="http://schemas.microsoft.com/office/drawing/2014/main" id="{349855AA-FED6-D345-BD23-2BC37DDBA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86" y="1912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21" name="Rectangle 9">
            <a:extLst>
              <a:ext uri="{FF2B5EF4-FFF2-40B4-BE49-F238E27FC236}">
                <a16:creationId xmlns:a16="http://schemas.microsoft.com/office/drawing/2014/main" id="{E0789BE7-3B98-7049-AC2D-20C7AC06E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6" y="1912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22" name="Rectangle 10">
            <a:extLst>
              <a:ext uri="{FF2B5EF4-FFF2-40B4-BE49-F238E27FC236}">
                <a16:creationId xmlns:a16="http://schemas.microsoft.com/office/drawing/2014/main" id="{1F8FC536-94B6-3249-A081-2427F4A69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6" y="2521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23" name="Rectangle 11">
            <a:extLst>
              <a:ext uri="{FF2B5EF4-FFF2-40B4-BE49-F238E27FC236}">
                <a16:creationId xmlns:a16="http://schemas.microsoft.com/office/drawing/2014/main" id="{B32AAF33-62EF-474B-A4C3-C80C305F0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6" y="2521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124" name="Group 12">
            <a:extLst>
              <a:ext uri="{FF2B5EF4-FFF2-40B4-BE49-F238E27FC236}">
                <a16:creationId xmlns:a16="http://schemas.microsoft.com/office/drawing/2014/main" id="{C41EFAF6-1260-FC47-BAB6-3A9459823A05}"/>
              </a:ext>
            </a:extLst>
          </p:cNvPr>
          <p:cNvGrpSpPr>
            <a:grpSpLocks/>
          </p:cNvGrpSpPr>
          <p:nvPr/>
        </p:nvGrpSpPr>
        <p:grpSpPr bwMode="auto">
          <a:xfrm>
            <a:off x="2744786" y="2369599"/>
            <a:ext cx="762000" cy="762000"/>
            <a:chOff x="3072" y="1488"/>
            <a:chExt cx="480" cy="480"/>
          </a:xfrm>
        </p:grpSpPr>
        <p:sp>
          <p:nvSpPr>
            <p:cNvPr id="125" name="Rectangle 13">
              <a:extLst>
                <a:ext uri="{FF2B5EF4-FFF2-40B4-BE49-F238E27FC236}">
                  <a16:creationId xmlns:a16="http://schemas.microsoft.com/office/drawing/2014/main" id="{E3D7B46B-A207-4542-A3F9-AF4D0B64E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8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26" name="Line 14">
              <a:extLst>
                <a:ext uri="{FF2B5EF4-FFF2-40B4-BE49-F238E27FC236}">
                  <a16:creationId xmlns:a16="http://schemas.microsoft.com/office/drawing/2014/main" id="{5B611105-21F4-0B4F-8873-EACFFCBF7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48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" name="Rectangle 15">
            <a:extLst>
              <a:ext uri="{FF2B5EF4-FFF2-40B4-BE49-F238E27FC236}">
                <a16:creationId xmlns:a16="http://schemas.microsoft.com/office/drawing/2014/main" id="{6C4B56B6-4AE0-B14C-B0F0-E8E52BCE7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6" y="2521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28" name="Rectangle 16">
            <a:extLst>
              <a:ext uri="{FF2B5EF4-FFF2-40B4-BE49-F238E27FC236}">
                <a16:creationId xmlns:a16="http://schemas.microsoft.com/office/drawing/2014/main" id="{4527B488-2319-9146-B145-67A469866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6" y="2521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29" name="Rectangle 17">
            <a:extLst>
              <a:ext uri="{FF2B5EF4-FFF2-40B4-BE49-F238E27FC236}">
                <a16:creationId xmlns:a16="http://schemas.microsoft.com/office/drawing/2014/main" id="{FC1911B0-6A45-B341-B6A8-8AE734B1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6" y="2521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30" name="Line 18">
            <a:extLst>
              <a:ext uri="{FF2B5EF4-FFF2-40B4-BE49-F238E27FC236}">
                <a16:creationId xmlns:a16="http://schemas.microsoft.com/office/drawing/2014/main" id="{AD983625-8242-0844-B090-412A0251D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3986" y="2369599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9">
            <a:extLst>
              <a:ext uri="{FF2B5EF4-FFF2-40B4-BE49-F238E27FC236}">
                <a16:creationId xmlns:a16="http://schemas.microsoft.com/office/drawing/2014/main" id="{FA20A77B-76AB-0D49-8156-699880CB7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86" y="2521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132" name="Group 20">
            <a:extLst>
              <a:ext uri="{FF2B5EF4-FFF2-40B4-BE49-F238E27FC236}">
                <a16:creationId xmlns:a16="http://schemas.microsoft.com/office/drawing/2014/main" id="{144C2879-834A-474E-9369-D62254DC8352}"/>
              </a:ext>
            </a:extLst>
          </p:cNvPr>
          <p:cNvGrpSpPr>
            <a:grpSpLocks/>
          </p:cNvGrpSpPr>
          <p:nvPr/>
        </p:nvGrpSpPr>
        <p:grpSpPr bwMode="auto">
          <a:xfrm>
            <a:off x="5792786" y="2369599"/>
            <a:ext cx="762000" cy="762000"/>
            <a:chOff x="4992" y="1488"/>
            <a:chExt cx="480" cy="480"/>
          </a:xfrm>
        </p:grpSpPr>
        <p:sp>
          <p:nvSpPr>
            <p:cNvPr id="133" name="Rectangle 21">
              <a:extLst>
                <a:ext uri="{FF2B5EF4-FFF2-40B4-BE49-F238E27FC236}">
                  <a16:creationId xmlns:a16="http://schemas.microsoft.com/office/drawing/2014/main" id="{6D4D32EA-9E48-A645-BF48-CCC479870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158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34" name="Line 22">
              <a:extLst>
                <a:ext uri="{FF2B5EF4-FFF2-40B4-BE49-F238E27FC236}">
                  <a16:creationId xmlns:a16="http://schemas.microsoft.com/office/drawing/2014/main" id="{02528C51-F758-B84C-882A-1BA0EEAC7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48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Rectangle 23">
            <a:extLst>
              <a:ext uri="{FF2B5EF4-FFF2-40B4-BE49-F238E27FC236}">
                <a16:creationId xmlns:a16="http://schemas.microsoft.com/office/drawing/2014/main" id="{834B3EF7-5B2A-D447-ACE8-3511CD53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6" y="31315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36" name="Rectangle 24">
            <a:extLst>
              <a:ext uri="{FF2B5EF4-FFF2-40B4-BE49-F238E27FC236}">
                <a16:creationId xmlns:a16="http://schemas.microsoft.com/office/drawing/2014/main" id="{631219FB-A44E-6443-B0F0-4E5E1751A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6" y="31315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37" name="Rectangle 25">
            <a:extLst>
              <a:ext uri="{FF2B5EF4-FFF2-40B4-BE49-F238E27FC236}">
                <a16:creationId xmlns:a16="http://schemas.microsoft.com/office/drawing/2014/main" id="{039442A7-5C6B-7943-BC49-11E9222EE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6" y="31315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38" name="Rectangle 26">
            <a:extLst>
              <a:ext uri="{FF2B5EF4-FFF2-40B4-BE49-F238E27FC236}">
                <a16:creationId xmlns:a16="http://schemas.microsoft.com/office/drawing/2014/main" id="{1AFAF1DF-3656-5245-B392-A2A54BA15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6" y="31315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39" name="Rectangle 27">
            <a:extLst>
              <a:ext uri="{FF2B5EF4-FFF2-40B4-BE49-F238E27FC236}">
                <a16:creationId xmlns:a16="http://schemas.microsoft.com/office/drawing/2014/main" id="{4C42EF1D-E674-7E41-A87B-4DE298B21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6" y="31315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140" name="Group 28">
            <a:extLst>
              <a:ext uri="{FF2B5EF4-FFF2-40B4-BE49-F238E27FC236}">
                <a16:creationId xmlns:a16="http://schemas.microsoft.com/office/drawing/2014/main" id="{7EAF94E4-A745-BF45-A1EB-F1F6988970D2}"/>
              </a:ext>
            </a:extLst>
          </p:cNvPr>
          <p:cNvGrpSpPr>
            <a:grpSpLocks/>
          </p:cNvGrpSpPr>
          <p:nvPr/>
        </p:nvGrpSpPr>
        <p:grpSpPr bwMode="auto">
          <a:xfrm>
            <a:off x="4573586" y="2979199"/>
            <a:ext cx="762000" cy="762000"/>
            <a:chOff x="4224" y="1872"/>
            <a:chExt cx="480" cy="480"/>
          </a:xfrm>
        </p:grpSpPr>
        <p:sp>
          <p:nvSpPr>
            <p:cNvPr id="141" name="Rectangle 29">
              <a:extLst>
                <a:ext uri="{FF2B5EF4-FFF2-40B4-BE49-F238E27FC236}">
                  <a16:creationId xmlns:a16="http://schemas.microsoft.com/office/drawing/2014/main" id="{73C99990-BF87-5E43-BA64-61094D954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968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142" name="Line 30">
              <a:extLst>
                <a:ext uri="{FF2B5EF4-FFF2-40B4-BE49-F238E27FC236}">
                  <a16:creationId xmlns:a16="http://schemas.microsoft.com/office/drawing/2014/main" id="{8452B3EC-0907-4B41-912C-FBD5B9A7A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872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" name="Rectangle 31">
            <a:extLst>
              <a:ext uri="{FF2B5EF4-FFF2-40B4-BE49-F238E27FC236}">
                <a16:creationId xmlns:a16="http://schemas.microsoft.com/office/drawing/2014/main" id="{1D2A1EFD-4279-0943-9DC3-D8CB70A40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86" y="31315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44" name="Text Box 32">
            <a:extLst>
              <a:ext uri="{FF2B5EF4-FFF2-40B4-BE49-F238E27FC236}">
                <a16:creationId xmlns:a16="http://schemas.microsoft.com/office/drawing/2014/main" id="{C2BF764A-880F-5043-BC4E-CA4480A7F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6" y="3147474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145" name="Rectangle 33">
            <a:extLst>
              <a:ext uri="{FF2B5EF4-FFF2-40B4-BE49-F238E27FC236}">
                <a16:creationId xmlns:a16="http://schemas.microsoft.com/office/drawing/2014/main" id="{89BD30B0-394E-8A4B-B35F-FD66E80D3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6" y="31315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46" name="Rectangle 34">
            <a:extLst>
              <a:ext uri="{FF2B5EF4-FFF2-40B4-BE49-F238E27FC236}">
                <a16:creationId xmlns:a16="http://schemas.microsoft.com/office/drawing/2014/main" id="{F3B275F3-0C6B-3D42-9AD1-80547CF0F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6" y="37411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47" name="Rectangle 35">
            <a:extLst>
              <a:ext uri="{FF2B5EF4-FFF2-40B4-BE49-F238E27FC236}">
                <a16:creationId xmlns:a16="http://schemas.microsoft.com/office/drawing/2014/main" id="{67B1D3A7-F43F-FD48-8BF4-2DDEEA33D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6" y="37411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48" name="Rectangle 36">
            <a:extLst>
              <a:ext uri="{FF2B5EF4-FFF2-40B4-BE49-F238E27FC236}">
                <a16:creationId xmlns:a16="http://schemas.microsoft.com/office/drawing/2014/main" id="{91329513-C07B-7148-B542-CAB20123E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6" y="37411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149" name="Group 37">
            <a:extLst>
              <a:ext uri="{FF2B5EF4-FFF2-40B4-BE49-F238E27FC236}">
                <a16:creationId xmlns:a16="http://schemas.microsoft.com/office/drawing/2014/main" id="{39B09673-D215-344A-838E-2CC4223E827B}"/>
              </a:ext>
            </a:extLst>
          </p:cNvPr>
          <p:cNvGrpSpPr>
            <a:grpSpLocks/>
          </p:cNvGrpSpPr>
          <p:nvPr/>
        </p:nvGrpSpPr>
        <p:grpSpPr bwMode="auto">
          <a:xfrm>
            <a:off x="3354386" y="3588799"/>
            <a:ext cx="762000" cy="762000"/>
            <a:chOff x="3456" y="2256"/>
            <a:chExt cx="480" cy="480"/>
          </a:xfrm>
        </p:grpSpPr>
        <p:sp>
          <p:nvSpPr>
            <p:cNvPr id="150" name="Rectangle 38">
              <a:extLst>
                <a:ext uri="{FF2B5EF4-FFF2-40B4-BE49-F238E27FC236}">
                  <a16:creationId xmlns:a16="http://schemas.microsoft.com/office/drawing/2014/main" id="{790AF2F6-2640-6146-B575-01AD06EFB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352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151" name="Line 39">
              <a:extLst>
                <a:ext uri="{FF2B5EF4-FFF2-40B4-BE49-F238E27FC236}">
                  <a16:creationId xmlns:a16="http://schemas.microsoft.com/office/drawing/2014/main" id="{9A0290BF-EDEC-884B-B177-D81D0F88C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256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" name="Rectangle 40">
            <a:extLst>
              <a:ext uri="{FF2B5EF4-FFF2-40B4-BE49-F238E27FC236}">
                <a16:creationId xmlns:a16="http://schemas.microsoft.com/office/drawing/2014/main" id="{3C50B4EB-8421-6E41-B368-E520EF27A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6" y="37411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53" name="Rectangle 41">
            <a:extLst>
              <a:ext uri="{FF2B5EF4-FFF2-40B4-BE49-F238E27FC236}">
                <a16:creationId xmlns:a16="http://schemas.microsoft.com/office/drawing/2014/main" id="{E04856B3-B677-E342-BFC4-4EC9EC92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6" y="37411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54" name="Rectangle 42">
            <a:extLst>
              <a:ext uri="{FF2B5EF4-FFF2-40B4-BE49-F238E27FC236}">
                <a16:creationId xmlns:a16="http://schemas.microsoft.com/office/drawing/2014/main" id="{78FF8056-8DA1-364F-9F34-DA8DC1877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86" y="37411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55" name="Text Box 43">
            <a:extLst>
              <a:ext uri="{FF2B5EF4-FFF2-40B4-BE49-F238E27FC236}">
                <a16:creationId xmlns:a16="http://schemas.microsoft.com/office/drawing/2014/main" id="{E2CBD682-3898-8245-BCE7-4B3186D34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7" y="3757074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56" name="Rectangle 44">
            <a:extLst>
              <a:ext uri="{FF2B5EF4-FFF2-40B4-BE49-F238E27FC236}">
                <a16:creationId xmlns:a16="http://schemas.microsoft.com/office/drawing/2014/main" id="{8CBAA721-FF85-D440-B416-AF4D5BEE7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6" y="37411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57" name="Rectangle 45">
            <a:extLst>
              <a:ext uri="{FF2B5EF4-FFF2-40B4-BE49-F238E27FC236}">
                <a16:creationId xmlns:a16="http://schemas.microsoft.com/office/drawing/2014/main" id="{7D04E10F-0D11-E647-9D9A-EDA18F7D3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6" y="43507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158" name="Group 46">
            <a:extLst>
              <a:ext uri="{FF2B5EF4-FFF2-40B4-BE49-F238E27FC236}">
                <a16:creationId xmlns:a16="http://schemas.microsoft.com/office/drawing/2014/main" id="{04F7237C-D284-684E-92F4-A34D04284E61}"/>
              </a:ext>
            </a:extLst>
          </p:cNvPr>
          <p:cNvGrpSpPr>
            <a:grpSpLocks/>
          </p:cNvGrpSpPr>
          <p:nvPr/>
        </p:nvGrpSpPr>
        <p:grpSpPr bwMode="auto">
          <a:xfrm>
            <a:off x="2135186" y="4198399"/>
            <a:ext cx="762000" cy="762000"/>
            <a:chOff x="2688" y="2640"/>
            <a:chExt cx="480" cy="480"/>
          </a:xfrm>
        </p:grpSpPr>
        <p:sp>
          <p:nvSpPr>
            <p:cNvPr id="159" name="Rectangle 47">
              <a:extLst>
                <a:ext uri="{FF2B5EF4-FFF2-40B4-BE49-F238E27FC236}">
                  <a16:creationId xmlns:a16="http://schemas.microsoft.com/office/drawing/2014/main" id="{7840B615-2FA8-D143-8051-AD197D4B9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736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60" name="Line 48">
              <a:extLst>
                <a:ext uri="{FF2B5EF4-FFF2-40B4-BE49-F238E27FC236}">
                  <a16:creationId xmlns:a16="http://schemas.microsoft.com/office/drawing/2014/main" id="{9D53E46E-56BC-FA46-8E53-89960678C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640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" name="Rectangle 49">
            <a:extLst>
              <a:ext uri="{FF2B5EF4-FFF2-40B4-BE49-F238E27FC236}">
                <a16:creationId xmlns:a16="http://schemas.microsoft.com/office/drawing/2014/main" id="{0C40C14C-8BC0-A64C-89C7-37DBDA794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6" y="43507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2" name="Rectangle 50">
            <a:extLst>
              <a:ext uri="{FF2B5EF4-FFF2-40B4-BE49-F238E27FC236}">
                <a16:creationId xmlns:a16="http://schemas.microsoft.com/office/drawing/2014/main" id="{A676E849-0493-9645-AAF3-5F65A35A6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6" y="43507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63" name="Rectangle 51">
            <a:extLst>
              <a:ext uri="{FF2B5EF4-FFF2-40B4-BE49-F238E27FC236}">
                <a16:creationId xmlns:a16="http://schemas.microsoft.com/office/drawing/2014/main" id="{4726BA5A-4C0A-6841-8459-4F4533DAE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6" y="43507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64" name="Rectangle 52">
            <a:extLst>
              <a:ext uri="{FF2B5EF4-FFF2-40B4-BE49-F238E27FC236}">
                <a16:creationId xmlns:a16="http://schemas.microsoft.com/office/drawing/2014/main" id="{2D13AFF4-394E-664D-BD88-1657BD01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6" y="43507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grpSp>
        <p:nvGrpSpPr>
          <p:cNvPr id="165" name="Group 53">
            <a:extLst>
              <a:ext uri="{FF2B5EF4-FFF2-40B4-BE49-F238E27FC236}">
                <a16:creationId xmlns:a16="http://schemas.microsoft.com/office/drawing/2014/main" id="{5453F3B8-E94B-CB43-8D18-24DEEDCAA3C6}"/>
              </a:ext>
            </a:extLst>
          </p:cNvPr>
          <p:cNvGrpSpPr>
            <a:grpSpLocks/>
          </p:cNvGrpSpPr>
          <p:nvPr/>
        </p:nvGrpSpPr>
        <p:grpSpPr bwMode="auto">
          <a:xfrm>
            <a:off x="5183186" y="4198399"/>
            <a:ext cx="762000" cy="762000"/>
            <a:chOff x="4608" y="2640"/>
            <a:chExt cx="480" cy="480"/>
          </a:xfrm>
        </p:grpSpPr>
        <p:sp>
          <p:nvSpPr>
            <p:cNvPr id="166" name="Rectangle 54">
              <a:extLst>
                <a:ext uri="{FF2B5EF4-FFF2-40B4-BE49-F238E27FC236}">
                  <a16:creationId xmlns:a16="http://schemas.microsoft.com/office/drawing/2014/main" id="{AFE4F035-0F99-FB45-9F90-6F6C41453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36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167" name="Line 55">
              <a:extLst>
                <a:ext uri="{FF2B5EF4-FFF2-40B4-BE49-F238E27FC236}">
                  <a16:creationId xmlns:a16="http://schemas.microsoft.com/office/drawing/2014/main" id="{90A0DD7F-F3A8-304A-8C18-E27D3D880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640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" name="Text Box 56">
            <a:extLst>
              <a:ext uri="{FF2B5EF4-FFF2-40B4-BE49-F238E27FC236}">
                <a16:creationId xmlns:a16="http://schemas.microsoft.com/office/drawing/2014/main" id="{723CBC6E-B9C7-1F4A-BCB8-44F316CEC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6" y="4366674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69" name="Rectangle 57">
            <a:extLst>
              <a:ext uri="{FF2B5EF4-FFF2-40B4-BE49-F238E27FC236}">
                <a16:creationId xmlns:a16="http://schemas.microsoft.com/office/drawing/2014/main" id="{E38865F1-651E-5643-9743-D3DC107FE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6" y="43507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70" name="Rectangle 58">
            <a:extLst>
              <a:ext uri="{FF2B5EF4-FFF2-40B4-BE49-F238E27FC236}">
                <a16:creationId xmlns:a16="http://schemas.microsoft.com/office/drawing/2014/main" id="{EDF865AA-8F50-E240-A038-95BC6F590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6" y="4960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71" name="Rectangle 59">
            <a:extLst>
              <a:ext uri="{FF2B5EF4-FFF2-40B4-BE49-F238E27FC236}">
                <a16:creationId xmlns:a16="http://schemas.microsoft.com/office/drawing/2014/main" id="{24194BC5-A1E5-3541-B5C9-C60D346C5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6" y="4960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172" name="Group 60">
            <a:extLst>
              <a:ext uri="{FF2B5EF4-FFF2-40B4-BE49-F238E27FC236}">
                <a16:creationId xmlns:a16="http://schemas.microsoft.com/office/drawing/2014/main" id="{76CF3ECB-820E-9748-B6E8-EE7DCC481637}"/>
              </a:ext>
            </a:extLst>
          </p:cNvPr>
          <p:cNvGrpSpPr>
            <a:grpSpLocks/>
          </p:cNvGrpSpPr>
          <p:nvPr/>
        </p:nvGrpSpPr>
        <p:grpSpPr bwMode="auto">
          <a:xfrm>
            <a:off x="2744786" y="4807999"/>
            <a:ext cx="762000" cy="762000"/>
            <a:chOff x="3072" y="3024"/>
            <a:chExt cx="480" cy="480"/>
          </a:xfrm>
        </p:grpSpPr>
        <p:sp>
          <p:nvSpPr>
            <p:cNvPr id="173" name="Rectangle 61">
              <a:extLst>
                <a:ext uri="{FF2B5EF4-FFF2-40B4-BE49-F238E27FC236}">
                  <a16:creationId xmlns:a16="http://schemas.microsoft.com/office/drawing/2014/main" id="{A95A42E3-3A7E-614F-9586-33F1D6CAC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120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174" name="Line 62">
              <a:extLst>
                <a:ext uri="{FF2B5EF4-FFF2-40B4-BE49-F238E27FC236}">
                  <a16:creationId xmlns:a16="http://schemas.microsoft.com/office/drawing/2014/main" id="{791BE475-4919-0D43-87B8-90579734F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5" name="Rectangle 63">
            <a:extLst>
              <a:ext uri="{FF2B5EF4-FFF2-40B4-BE49-F238E27FC236}">
                <a16:creationId xmlns:a16="http://schemas.microsoft.com/office/drawing/2014/main" id="{520F9DF0-6D31-DD4F-8468-D98D4A13A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6" y="4960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grpSp>
        <p:nvGrpSpPr>
          <p:cNvPr id="176" name="Group 64">
            <a:extLst>
              <a:ext uri="{FF2B5EF4-FFF2-40B4-BE49-F238E27FC236}">
                <a16:creationId xmlns:a16="http://schemas.microsoft.com/office/drawing/2014/main" id="{7268D822-3450-E24A-A016-B1DBB695DE5F}"/>
              </a:ext>
            </a:extLst>
          </p:cNvPr>
          <p:cNvGrpSpPr>
            <a:grpSpLocks/>
          </p:cNvGrpSpPr>
          <p:nvPr/>
        </p:nvGrpSpPr>
        <p:grpSpPr bwMode="auto">
          <a:xfrm>
            <a:off x="3963986" y="4807999"/>
            <a:ext cx="762000" cy="762000"/>
            <a:chOff x="3840" y="3024"/>
            <a:chExt cx="480" cy="480"/>
          </a:xfrm>
        </p:grpSpPr>
        <p:sp>
          <p:nvSpPr>
            <p:cNvPr id="177" name="Rectangle 65">
              <a:extLst>
                <a:ext uri="{FF2B5EF4-FFF2-40B4-BE49-F238E27FC236}">
                  <a16:creationId xmlns:a16="http://schemas.microsoft.com/office/drawing/2014/main" id="{1086F1E1-BAF0-094F-8805-6D785C208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20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178" name="Line 66">
              <a:extLst>
                <a:ext uri="{FF2B5EF4-FFF2-40B4-BE49-F238E27FC236}">
                  <a16:creationId xmlns:a16="http://schemas.microsoft.com/office/drawing/2014/main" id="{44071507-BE0C-6248-B6E3-215888EC7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9" name="Rectangle 67">
            <a:extLst>
              <a:ext uri="{FF2B5EF4-FFF2-40B4-BE49-F238E27FC236}">
                <a16:creationId xmlns:a16="http://schemas.microsoft.com/office/drawing/2014/main" id="{C1643931-3C2B-914D-BD72-F88C57F26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6" y="4960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80" name="Rectangle 68">
            <a:extLst>
              <a:ext uri="{FF2B5EF4-FFF2-40B4-BE49-F238E27FC236}">
                <a16:creationId xmlns:a16="http://schemas.microsoft.com/office/drawing/2014/main" id="{377787C8-5E80-4F41-9D53-880C2A047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586" y="49603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81" name="Text Box 69">
            <a:extLst>
              <a:ext uri="{FF2B5EF4-FFF2-40B4-BE49-F238E27FC236}">
                <a16:creationId xmlns:a16="http://schemas.microsoft.com/office/drawing/2014/main" id="{F9F8E2D2-9383-C848-AC45-1CCC5DBF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7" y="4976274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grpSp>
        <p:nvGrpSpPr>
          <p:cNvPr id="182" name="Group 70">
            <a:extLst>
              <a:ext uri="{FF2B5EF4-FFF2-40B4-BE49-F238E27FC236}">
                <a16:creationId xmlns:a16="http://schemas.microsoft.com/office/drawing/2014/main" id="{60DC455F-AF9D-8A4D-B82D-3670FFBA5C5B}"/>
              </a:ext>
            </a:extLst>
          </p:cNvPr>
          <p:cNvGrpSpPr>
            <a:grpSpLocks/>
          </p:cNvGrpSpPr>
          <p:nvPr/>
        </p:nvGrpSpPr>
        <p:grpSpPr bwMode="auto">
          <a:xfrm>
            <a:off x="5792786" y="4807999"/>
            <a:ext cx="762000" cy="762000"/>
            <a:chOff x="4992" y="3024"/>
            <a:chExt cx="480" cy="480"/>
          </a:xfrm>
        </p:grpSpPr>
        <p:sp>
          <p:nvSpPr>
            <p:cNvPr id="183" name="Rectangle 71">
              <a:extLst>
                <a:ext uri="{FF2B5EF4-FFF2-40B4-BE49-F238E27FC236}">
                  <a16:creationId xmlns:a16="http://schemas.microsoft.com/office/drawing/2014/main" id="{7B8E821A-7299-D345-B888-0246541F9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3120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184" name="Line 72">
              <a:extLst>
                <a:ext uri="{FF2B5EF4-FFF2-40B4-BE49-F238E27FC236}">
                  <a16:creationId xmlns:a16="http://schemas.microsoft.com/office/drawing/2014/main" id="{6B30339C-BC41-9148-9CD9-A14E43426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5" name="Rectangle 73">
            <a:extLst>
              <a:ext uri="{FF2B5EF4-FFF2-40B4-BE49-F238E27FC236}">
                <a16:creationId xmlns:a16="http://schemas.microsoft.com/office/drawing/2014/main" id="{CF3A95E8-8E26-7D48-BDC3-9B5B6A467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6" y="5569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186" name="Group 74">
            <a:extLst>
              <a:ext uri="{FF2B5EF4-FFF2-40B4-BE49-F238E27FC236}">
                <a16:creationId xmlns:a16="http://schemas.microsoft.com/office/drawing/2014/main" id="{C58C6F84-67C6-4649-B2CF-75F27B811902}"/>
              </a:ext>
            </a:extLst>
          </p:cNvPr>
          <p:cNvGrpSpPr>
            <a:grpSpLocks/>
          </p:cNvGrpSpPr>
          <p:nvPr/>
        </p:nvGrpSpPr>
        <p:grpSpPr bwMode="auto">
          <a:xfrm>
            <a:off x="2135186" y="5417599"/>
            <a:ext cx="762000" cy="762000"/>
            <a:chOff x="2688" y="3408"/>
            <a:chExt cx="480" cy="480"/>
          </a:xfrm>
        </p:grpSpPr>
        <p:sp>
          <p:nvSpPr>
            <p:cNvPr id="187" name="Rectangle 75">
              <a:extLst>
                <a:ext uri="{FF2B5EF4-FFF2-40B4-BE49-F238E27FC236}">
                  <a16:creationId xmlns:a16="http://schemas.microsoft.com/office/drawing/2014/main" id="{1FB06906-2DBB-3F44-99EB-CE12ED5F4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50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88" name="Line 76">
              <a:extLst>
                <a:ext uri="{FF2B5EF4-FFF2-40B4-BE49-F238E27FC236}">
                  <a16:creationId xmlns:a16="http://schemas.microsoft.com/office/drawing/2014/main" id="{C9B66370-1CB0-5B49-B81D-C52BAA249C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40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9" name="Rectangle 77">
            <a:extLst>
              <a:ext uri="{FF2B5EF4-FFF2-40B4-BE49-F238E27FC236}">
                <a16:creationId xmlns:a16="http://schemas.microsoft.com/office/drawing/2014/main" id="{B67DA8C6-CDEA-854F-9C00-98D2C01F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6" y="5569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90" name="Rectangle 78">
            <a:extLst>
              <a:ext uri="{FF2B5EF4-FFF2-40B4-BE49-F238E27FC236}">
                <a16:creationId xmlns:a16="http://schemas.microsoft.com/office/drawing/2014/main" id="{6A9A6C2A-85E6-9048-89C9-31847F23B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6" y="5569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91" name="Rectangle 79">
            <a:extLst>
              <a:ext uri="{FF2B5EF4-FFF2-40B4-BE49-F238E27FC236}">
                <a16:creationId xmlns:a16="http://schemas.microsoft.com/office/drawing/2014/main" id="{7FB5CA0A-A133-E94C-9C12-5E44C489A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6" y="5569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92" name="Rectangle 80">
            <a:extLst>
              <a:ext uri="{FF2B5EF4-FFF2-40B4-BE49-F238E27FC236}">
                <a16:creationId xmlns:a16="http://schemas.microsoft.com/office/drawing/2014/main" id="{06A3D44B-6183-F941-9864-F6CA6594B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6" y="5569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93" name="Text Box 81">
            <a:extLst>
              <a:ext uri="{FF2B5EF4-FFF2-40B4-BE49-F238E27FC236}">
                <a16:creationId xmlns:a16="http://schemas.microsoft.com/office/drawing/2014/main" id="{B8E60E8A-A40C-CC46-9121-63946A48E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6" y="1378999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94" name="Text Box 84">
            <a:extLst>
              <a:ext uri="{FF2B5EF4-FFF2-40B4-BE49-F238E27FC236}">
                <a16:creationId xmlns:a16="http://schemas.microsoft.com/office/drawing/2014/main" id="{3CC428C0-65A3-F145-AD00-DD2FBDC49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261" y="1378999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95" name="Text Box 85">
            <a:extLst>
              <a:ext uri="{FF2B5EF4-FFF2-40B4-BE49-F238E27FC236}">
                <a16:creationId xmlns:a16="http://schemas.microsoft.com/office/drawing/2014/main" id="{3F8ADA4B-D472-964E-907B-92064B76B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562" y="1378999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96" name="Text Box 86">
            <a:extLst>
              <a:ext uri="{FF2B5EF4-FFF2-40B4-BE49-F238E27FC236}">
                <a16:creationId xmlns:a16="http://schemas.microsoft.com/office/drawing/2014/main" id="{7E5C27E4-26BE-774F-BE0D-D1C2A2D60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637" y="1378999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97" name="Text Box 87">
            <a:extLst>
              <a:ext uri="{FF2B5EF4-FFF2-40B4-BE49-F238E27FC236}">
                <a16:creationId xmlns:a16="http://schemas.microsoft.com/office/drawing/2014/main" id="{36F30E35-717E-B844-9D94-9D900333D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2" y="1378999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98" name="Text Box 88">
            <a:extLst>
              <a:ext uri="{FF2B5EF4-FFF2-40B4-BE49-F238E27FC236}">
                <a16:creationId xmlns:a16="http://schemas.microsoft.com/office/drawing/2014/main" id="{EAF090E0-E6AB-E346-8E61-FFA802C6A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786" y="1378999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199" name="Text Box 89">
            <a:extLst>
              <a:ext uri="{FF2B5EF4-FFF2-40B4-BE49-F238E27FC236}">
                <a16:creationId xmlns:a16="http://schemas.microsoft.com/office/drawing/2014/main" id="{E30EA7C5-F655-AD48-B24F-1AEC791E0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387" y="1378999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200" name="Text Box 90">
            <a:extLst>
              <a:ext uri="{FF2B5EF4-FFF2-40B4-BE49-F238E27FC236}">
                <a16:creationId xmlns:a16="http://schemas.microsoft.com/office/drawing/2014/main" id="{5D873910-AD46-854B-B813-E2FE670D8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7" y="2537874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201" name="Text Box 91">
            <a:extLst>
              <a:ext uri="{FF2B5EF4-FFF2-40B4-BE49-F238E27FC236}">
                <a16:creationId xmlns:a16="http://schemas.microsoft.com/office/drawing/2014/main" id="{BF422A5E-ABC8-7245-BF62-DCE378C26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6" y="5585874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grpSp>
        <p:nvGrpSpPr>
          <p:cNvPr id="202" name="Group 92">
            <a:extLst>
              <a:ext uri="{FF2B5EF4-FFF2-40B4-BE49-F238E27FC236}">
                <a16:creationId xmlns:a16="http://schemas.microsoft.com/office/drawing/2014/main" id="{5EDF46EE-F0BB-454F-B10C-C9F287EE9CE7}"/>
              </a:ext>
            </a:extLst>
          </p:cNvPr>
          <p:cNvGrpSpPr>
            <a:grpSpLocks/>
          </p:cNvGrpSpPr>
          <p:nvPr/>
        </p:nvGrpSpPr>
        <p:grpSpPr bwMode="auto">
          <a:xfrm>
            <a:off x="5183186" y="5417599"/>
            <a:ext cx="762000" cy="762000"/>
            <a:chOff x="4608" y="3408"/>
            <a:chExt cx="480" cy="480"/>
          </a:xfrm>
        </p:grpSpPr>
        <p:sp>
          <p:nvSpPr>
            <p:cNvPr id="203" name="Rectangle 93">
              <a:extLst>
                <a:ext uri="{FF2B5EF4-FFF2-40B4-BE49-F238E27FC236}">
                  <a16:creationId xmlns:a16="http://schemas.microsoft.com/office/drawing/2014/main" id="{0338194B-6F72-E149-B02F-5E42A510C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50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204" name="Line 94">
              <a:extLst>
                <a:ext uri="{FF2B5EF4-FFF2-40B4-BE49-F238E27FC236}">
                  <a16:creationId xmlns:a16="http://schemas.microsoft.com/office/drawing/2014/main" id="{27A7F9F4-4A2A-7646-A800-1D13FA995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40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" name="Rectangle 95">
            <a:extLst>
              <a:ext uri="{FF2B5EF4-FFF2-40B4-BE49-F238E27FC236}">
                <a16:creationId xmlns:a16="http://schemas.microsoft.com/office/drawing/2014/main" id="{604CCB89-87DC-1D4C-887E-E857E1F80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6" y="5569999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grpSp>
        <p:nvGrpSpPr>
          <p:cNvPr id="206" name="Group 98">
            <a:extLst>
              <a:ext uri="{FF2B5EF4-FFF2-40B4-BE49-F238E27FC236}">
                <a16:creationId xmlns:a16="http://schemas.microsoft.com/office/drawing/2014/main" id="{409B8D56-CCE6-D545-A3AE-B23230418058}"/>
              </a:ext>
            </a:extLst>
          </p:cNvPr>
          <p:cNvGrpSpPr>
            <a:grpSpLocks/>
          </p:cNvGrpSpPr>
          <p:nvPr/>
        </p:nvGrpSpPr>
        <p:grpSpPr bwMode="auto">
          <a:xfrm>
            <a:off x="1677987" y="1378999"/>
            <a:ext cx="1154113" cy="1143000"/>
            <a:chOff x="2400" y="864"/>
            <a:chExt cx="727" cy="720"/>
          </a:xfrm>
        </p:grpSpPr>
        <p:sp>
          <p:nvSpPr>
            <p:cNvPr id="207" name="Rectangle 99">
              <a:extLst>
                <a:ext uri="{FF2B5EF4-FFF2-40B4-BE49-F238E27FC236}">
                  <a16:creationId xmlns:a16="http://schemas.microsoft.com/office/drawing/2014/main" id="{718C2B00-D3B1-494E-A655-861ED7EE3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20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0</a:t>
              </a:r>
            </a:p>
          </p:txBody>
        </p:sp>
        <p:sp>
          <p:nvSpPr>
            <p:cNvPr id="208" name="Text Box 100">
              <a:extLst>
                <a:ext uri="{FF2B5EF4-FFF2-40B4-BE49-F238E27FC236}">
                  <a16:creationId xmlns:a16="http://schemas.microsoft.com/office/drawing/2014/main" id="{CF0785EA-4347-1B4A-9D19-26208D6D18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6" y="86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DDDDDD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A</a:t>
              </a:r>
            </a:p>
          </p:txBody>
        </p:sp>
      </p:grpSp>
      <p:sp>
        <p:nvSpPr>
          <p:cNvPr id="209" name="Rectangle 101">
            <a:extLst>
              <a:ext uri="{FF2B5EF4-FFF2-40B4-BE49-F238E27FC236}">
                <a16:creationId xmlns:a16="http://schemas.microsoft.com/office/drawing/2014/main" id="{61D56BC9-5812-2749-AC9F-C5ADFAB4E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6" y="5569999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grpSp>
        <p:nvGrpSpPr>
          <p:cNvPr id="210" name="Group 102">
            <a:extLst>
              <a:ext uri="{FF2B5EF4-FFF2-40B4-BE49-F238E27FC236}">
                <a16:creationId xmlns:a16="http://schemas.microsoft.com/office/drawing/2014/main" id="{EB784201-961F-F14D-BF97-8209C9AF5FB5}"/>
              </a:ext>
            </a:extLst>
          </p:cNvPr>
          <p:cNvGrpSpPr>
            <a:grpSpLocks/>
          </p:cNvGrpSpPr>
          <p:nvPr/>
        </p:nvGrpSpPr>
        <p:grpSpPr bwMode="auto">
          <a:xfrm>
            <a:off x="1050924" y="1379000"/>
            <a:ext cx="2381251" cy="1858963"/>
            <a:chOff x="2005" y="864"/>
            <a:chExt cx="1500" cy="1171"/>
          </a:xfrm>
        </p:grpSpPr>
        <p:sp>
          <p:nvSpPr>
            <p:cNvPr id="211" name="Rectangle 103">
              <a:extLst>
                <a:ext uri="{FF2B5EF4-FFF2-40B4-BE49-F238E27FC236}">
                  <a16:creationId xmlns:a16="http://schemas.microsoft.com/office/drawing/2014/main" id="{9749FCE0-B893-F847-911B-C946239E6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20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0</a:t>
              </a:r>
            </a:p>
          </p:txBody>
        </p:sp>
        <p:sp>
          <p:nvSpPr>
            <p:cNvPr id="212" name="Text Box 104">
              <a:extLst>
                <a:ext uri="{FF2B5EF4-FFF2-40B4-BE49-F238E27FC236}">
                  <a16:creationId xmlns:a16="http://schemas.microsoft.com/office/drawing/2014/main" id="{10FAD9C6-83D7-B349-A2A5-42F380A85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8" y="864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B</a:t>
              </a:r>
            </a:p>
          </p:txBody>
        </p:sp>
        <p:sp>
          <p:nvSpPr>
            <p:cNvPr id="213" name="Oval 105">
              <a:extLst>
                <a:ext uri="{FF2B5EF4-FFF2-40B4-BE49-F238E27FC236}">
                  <a16:creationId xmlns:a16="http://schemas.microsoft.com/office/drawing/2014/main" id="{B4D6B76E-B9EC-E449-AF38-9A7E2A80E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" y="1517"/>
              <a:ext cx="406" cy="51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B</a:t>
              </a:r>
            </a:p>
          </p:txBody>
        </p:sp>
      </p:grpSp>
      <p:grpSp>
        <p:nvGrpSpPr>
          <p:cNvPr id="214" name="Group 106">
            <a:extLst>
              <a:ext uri="{FF2B5EF4-FFF2-40B4-BE49-F238E27FC236}">
                <a16:creationId xmlns:a16="http://schemas.microsoft.com/office/drawing/2014/main" id="{05260388-167E-DE40-8DD9-3F81847B37AD}"/>
              </a:ext>
            </a:extLst>
          </p:cNvPr>
          <p:cNvGrpSpPr>
            <a:grpSpLocks/>
          </p:cNvGrpSpPr>
          <p:nvPr/>
        </p:nvGrpSpPr>
        <p:grpSpPr bwMode="auto">
          <a:xfrm>
            <a:off x="1144587" y="1379000"/>
            <a:ext cx="2887663" cy="2957513"/>
            <a:chOff x="2064" y="864"/>
            <a:chExt cx="1819" cy="1863"/>
          </a:xfrm>
        </p:grpSpPr>
        <p:sp>
          <p:nvSpPr>
            <p:cNvPr id="215" name="Rectangle 107">
              <a:extLst>
                <a:ext uri="{FF2B5EF4-FFF2-40B4-BE49-F238E27FC236}">
                  <a16:creationId xmlns:a16="http://schemas.microsoft.com/office/drawing/2014/main" id="{C27B0103-D98A-4C4D-B777-AC6F92024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96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216" name="Text Box 108">
              <a:extLst>
                <a:ext uri="{FF2B5EF4-FFF2-40B4-BE49-F238E27FC236}">
                  <a16:creationId xmlns:a16="http://schemas.microsoft.com/office/drawing/2014/main" id="{FCB269FF-234B-5E47-8AA9-15254EB0A5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362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</a:p>
          </p:txBody>
        </p:sp>
        <p:sp>
          <p:nvSpPr>
            <p:cNvPr id="217" name="Text Box 109">
              <a:extLst>
                <a:ext uri="{FF2B5EF4-FFF2-40B4-BE49-F238E27FC236}">
                  <a16:creationId xmlns:a16="http://schemas.microsoft.com/office/drawing/2014/main" id="{8B5C0CC1-0D12-FA41-B7DA-2F86AAE1A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6" y="864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C</a:t>
              </a:r>
            </a:p>
          </p:txBody>
        </p:sp>
      </p:grpSp>
      <p:grpSp>
        <p:nvGrpSpPr>
          <p:cNvPr id="218" name="Group 110">
            <a:extLst>
              <a:ext uri="{FF2B5EF4-FFF2-40B4-BE49-F238E27FC236}">
                <a16:creationId xmlns:a16="http://schemas.microsoft.com/office/drawing/2014/main" id="{22A3636F-303E-4F40-B527-7C0A111B22FC}"/>
              </a:ext>
            </a:extLst>
          </p:cNvPr>
          <p:cNvGrpSpPr>
            <a:grpSpLocks/>
          </p:cNvGrpSpPr>
          <p:nvPr/>
        </p:nvGrpSpPr>
        <p:grpSpPr bwMode="auto">
          <a:xfrm>
            <a:off x="1144586" y="1379000"/>
            <a:ext cx="3487738" cy="4176713"/>
            <a:chOff x="2064" y="864"/>
            <a:chExt cx="2197" cy="2631"/>
          </a:xfrm>
        </p:grpSpPr>
        <p:sp>
          <p:nvSpPr>
            <p:cNvPr id="219" name="Rectangle 111">
              <a:extLst>
                <a:ext uri="{FF2B5EF4-FFF2-40B4-BE49-F238E27FC236}">
                  <a16:creationId xmlns:a16="http://schemas.microsoft.com/office/drawing/2014/main" id="{2BA576D6-C5D2-2E46-BBA1-97AE95770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220" name="Text Box 112">
              <a:extLst>
                <a:ext uri="{FF2B5EF4-FFF2-40B4-BE49-F238E27FC236}">
                  <a16:creationId xmlns:a16="http://schemas.microsoft.com/office/drawing/2014/main" id="{ADF666C6-6B67-5D4F-875F-808D1B758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30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B</a:t>
              </a:r>
            </a:p>
          </p:txBody>
        </p:sp>
        <p:sp>
          <p:nvSpPr>
            <p:cNvPr id="221" name="Text Box 113">
              <a:extLst>
                <a:ext uri="{FF2B5EF4-FFF2-40B4-BE49-F238E27FC236}">
                  <a16:creationId xmlns:a16="http://schemas.microsoft.com/office/drawing/2014/main" id="{74EBF596-F4EC-1548-9F95-FE1538C9E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4" y="864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B</a:t>
              </a:r>
            </a:p>
          </p:txBody>
        </p:sp>
      </p:grpSp>
      <p:grpSp>
        <p:nvGrpSpPr>
          <p:cNvPr id="222" name="Group 114">
            <a:extLst>
              <a:ext uri="{FF2B5EF4-FFF2-40B4-BE49-F238E27FC236}">
                <a16:creationId xmlns:a16="http://schemas.microsoft.com/office/drawing/2014/main" id="{DC5D6036-8D31-0644-BA6E-E41CC8899479}"/>
              </a:ext>
            </a:extLst>
          </p:cNvPr>
          <p:cNvGrpSpPr>
            <a:grpSpLocks/>
          </p:cNvGrpSpPr>
          <p:nvPr/>
        </p:nvGrpSpPr>
        <p:grpSpPr bwMode="auto">
          <a:xfrm>
            <a:off x="1144586" y="1379000"/>
            <a:ext cx="4732338" cy="4786313"/>
            <a:chOff x="2064" y="864"/>
            <a:chExt cx="2981" cy="3015"/>
          </a:xfrm>
        </p:grpSpPr>
        <p:sp>
          <p:nvSpPr>
            <p:cNvPr id="223" name="Rectangle 115">
              <a:extLst>
                <a:ext uri="{FF2B5EF4-FFF2-40B4-BE49-F238E27FC236}">
                  <a16:creationId xmlns:a16="http://schemas.microsoft.com/office/drawing/2014/main" id="{831078A1-ADFD-BB41-8BD1-108FCC368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12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224" name="Text Box 116">
              <a:extLst>
                <a:ext uri="{FF2B5EF4-FFF2-40B4-BE49-F238E27FC236}">
                  <a16:creationId xmlns:a16="http://schemas.microsoft.com/office/drawing/2014/main" id="{F157A2EC-4030-984F-84D8-27B023DEE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4" y="86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A</a:t>
              </a:r>
            </a:p>
          </p:txBody>
        </p:sp>
        <p:sp>
          <p:nvSpPr>
            <p:cNvPr id="225" name="Text Box 117">
              <a:extLst>
                <a:ext uri="{FF2B5EF4-FFF2-40B4-BE49-F238E27FC236}">
                  <a16:creationId xmlns:a16="http://schemas.microsoft.com/office/drawing/2014/main" id="{B0FECE91-16C6-FE4F-90E5-EDF724A7F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51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A</a:t>
              </a:r>
            </a:p>
          </p:txBody>
        </p:sp>
      </p:grpSp>
      <p:grpSp>
        <p:nvGrpSpPr>
          <p:cNvPr id="226" name="Group 118">
            <a:extLst>
              <a:ext uri="{FF2B5EF4-FFF2-40B4-BE49-F238E27FC236}">
                <a16:creationId xmlns:a16="http://schemas.microsoft.com/office/drawing/2014/main" id="{725BE385-AFBD-014A-8AFA-88A869654B95}"/>
              </a:ext>
            </a:extLst>
          </p:cNvPr>
          <p:cNvGrpSpPr>
            <a:grpSpLocks/>
          </p:cNvGrpSpPr>
          <p:nvPr/>
        </p:nvGrpSpPr>
        <p:grpSpPr bwMode="auto">
          <a:xfrm>
            <a:off x="1144586" y="2369600"/>
            <a:ext cx="2362200" cy="1357313"/>
            <a:chOff x="2064" y="1488"/>
            <a:chExt cx="1488" cy="855"/>
          </a:xfrm>
        </p:grpSpPr>
        <p:sp>
          <p:nvSpPr>
            <p:cNvPr id="227" name="Text Box 119">
              <a:extLst>
                <a:ext uri="{FF2B5EF4-FFF2-40B4-BE49-F238E27FC236}">
                  <a16:creationId xmlns:a16="http://schemas.microsoft.com/office/drawing/2014/main" id="{0B4CCD7C-6FBB-6C44-89B6-3A5C66B17A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97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DDDDDD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D</a:t>
              </a:r>
            </a:p>
          </p:txBody>
        </p:sp>
        <p:grpSp>
          <p:nvGrpSpPr>
            <p:cNvPr id="228" name="Group 120">
              <a:extLst>
                <a:ext uri="{FF2B5EF4-FFF2-40B4-BE49-F238E27FC236}">
                  <a16:creationId xmlns:a16="http://schemas.microsoft.com/office/drawing/2014/main" id="{7616C9BB-21A6-434C-B410-A8316A3FCA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1488"/>
              <a:ext cx="480" cy="480"/>
              <a:chOff x="3072" y="1488"/>
              <a:chExt cx="480" cy="480"/>
            </a:xfrm>
          </p:grpSpPr>
          <p:sp>
            <p:nvSpPr>
              <p:cNvPr id="229" name="Rectangle 121">
                <a:extLst>
                  <a:ext uri="{FF2B5EF4-FFF2-40B4-BE49-F238E27FC236}">
                    <a16:creationId xmlns:a16="http://schemas.microsoft.com/office/drawing/2014/main" id="{41B1A2F0-ADD9-9E48-9F98-77C1B87AF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58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>
                    <a:solidFill>
                      <a:schemeClr val="accent2"/>
                    </a:solidFill>
                    <a:latin typeface="Times New Roman" pitchFamily="-112" charset="0"/>
                    <a:ea typeface="Arial Unicode MS" pitchFamily="34" charset="-128"/>
                    <a:cs typeface="Arial Unicode MS" pitchFamily="34" charset="-128"/>
                  </a:rPr>
                  <a:t>1</a:t>
                </a:r>
              </a:p>
            </p:txBody>
          </p:sp>
          <p:sp>
            <p:nvSpPr>
              <p:cNvPr id="230" name="Line 122">
                <a:extLst>
                  <a:ext uri="{FF2B5EF4-FFF2-40B4-BE49-F238E27FC236}">
                    <a16:creationId xmlns:a16="http://schemas.microsoft.com/office/drawing/2014/main" id="{17B3AB3E-1DCD-0A44-A17A-B1A79438D2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1488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1" name="Group 123">
            <a:extLst>
              <a:ext uri="{FF2B5EF4-FFF2-40B4-BE49-F238E27FC236}">
                <a16:creationId xmlns:a16="http://schemas.microsoft.com/office/drawing/2014/main" id="{393E0819-790F-FA44-A310-C7C2B0416B3A}"/>
              </a:ext>
            </a:extLst>
          </p:cNvPr>
          <p:cNvGrpSpPr>
            <a:grpSpLocks/>
          </p:cNvGrpSpPr>
          <p:nvPr/>
        </p:nvGrpSpPr>
        <p:grpSpPr bwMode="auto">
          <a:xfrm>
            <a:off x="1144586" y="3588800"/>
            <a:ext cx="2971800" cy="1357313"/>
            <a:chOff x="2064" y="2256"/>
            <a:chExt cx="1872" cy="855"/>
          </a:xfrm>
        </p:grpSpPr>
        <p:sp>
          <p:nvSpPr>
            <p:cNvPr id="232" name="Text Box 124">
              <a:extLst>
                <a:ext uri="{FF2B5EF4-FFF2-40B4-BE49-F238E27FC236}">
                  <a16:creationId xmlns:a16="http://schemas.microsoft.com/office/drawing/2014/main" id="{070ECC64-4E83-DA43-9D8B-F8C3ADC57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74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DDDDDD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A</a:t>
              </a:r>
            </a:p>
          </p:txBody>
        </p:sp>
        <p:grpSp>
          <p:nvGrpSpPr>
            <p:cNvPr id="233" name="Group 125">
              <a:extLst>
                <a:ext uri="{FF2B5EF4-FFF2-40B4-BE49-F238E27FC236}">
                  <a16:creationId xmlns:a16="http://schemas.microsoft.com/office/drawing/2014/main" id="{8C742665-882A-AE4B-A97D-5B87795480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2256"/>
              <a:ext cx="480" cy="480"/>
              <a:chOff x="3456" y="2256"/>
              <a:chExt cx="480" cy="480"/>
            </a:xfrm>
          </p:grpSpPr>
          <p:sp>
            <p:nvSpPr>
              <p:cNvPr id="234" name="Rectangle 126">
                <a:extLst>
                  <a:ext uri="{FF2B5EF4-FFF2-40B4-BE49-F238E27FC236}">
                    <a16:creationId xmlns:a16="http://schemas.microsoft.com/office/drawing/2014/main" id="{44E59DB6-9EA9-4447-BB23-1A2CE1A95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2352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>
                    <a:solidFill>
                      <a:schemeClr val="accent2"/>
                    </a:solidFill>
                    <a:latin typeface="Times New Roman" pitchFamily="-112" charset="0"/>
                    <a:ea typeface="Arial Unicode MS" pitchFamily="34" charset="-128"/>
                    <a:cs typeface="Arial Unicode MS" pitchFamily="34" charset="-128"/>
                  </a:rPr>
                  <a:t>2</a:t>
                </a:r>
              </a:p>
            </p:txBody>
          </p:sp>
          <p:sp>
            <p:nvSpPr>
              <p:cNvPr id="235" name="Line 127">
                <a:extLst>
                  <a:ext uri="{FF2B5EF4-FFF2-40B4-BE49-F238E27FC236}">
                    <a16:creationId xmlns:a16="http://schemas.microsoft.com/office/drawing/2014/main" id="{905E84B0-507E-C947-9FE3-58C4615D6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6" y="2256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6" name="Group 128">
            <a:extLst>
              <a:ext uri="{FF2B5EF4-FFF2-40B4-BE49-F238E27FC236}">
                <a16:creationId xmlns:a16="http://schemas.microsoft.com/office/drawing/2014/main" id="{80EDE3F9-C183-F54E-A799-41CE4058E65E}"/>
              </a:ext>
            </a:extLst>
          </p:cNvPr>
          <p:cNvGrpSpPr>
            <a:grpSpLocks/>
          </p:cNvGrpSpPr>
          <p:nvPr/>
        </p:nvGrpSpPr>
        <p:grpSpPr bwMode="auto">
          <a:xfrm>
            <a:off x="3963986" y="1378999"/>
            <a:ext cx="1290638" cy="4191000"/>
            <a:chOff x="3840" y="864"/>
            <a:chExt cx="813" cy="2640"/>
          </a:xfrm>
        </p:grpSpPr>
        <p:sp>
          <p:nvSpPr>
            <p:cNvPr id="237" name="Text Box 129">
              <a:extLst>
                <a:ext uri="{FF2B5EF4-FFF2-40B4-BE49-F238E27FC236}">
                  <a16:creationId xmlns:a16="http://schemas.microsoft.com/office/drawing/2014/main" id="{B4E95380-A7CD-9443-AF44-843542C3C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2" y="86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DDDDDD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D</a:t>
              </a:r>
            </a:p>
          </p:txBody>
        </p:sp>
        <p:grpSp>
          <p:nvGrpSpPr>
            <p:cNvPr id="238" name="Group 130">
              <a:extLst>
                <a:ext uri="{FF2B5EF4-FFF2-40B4-BE49-F238E27FC236}">
                  <a16:creationId xmlns:a16="http://schemas.microsoft.com/office/drawing/2014/main" id="{4ECB83E4-3CF4-364E-806E-711947CA72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3024"/>
              <a:ext cx="480" cy="480"/>
              <a:chOff x="3840" y="3024"/>
              <a:chExt cx="480" cy="480"/>
            </a:xfrm>
          </p:grpSpPr>
          <p:sp>
            <p:nvSpPr>
              <p:cNvPr id="239" name="Rectangle 131">
                <a:extLst>
                  <a:ext uri="{FF2B5EF4-FFF2-40B4-BE49-F238E27FC236}">
                    <a16:creationId xmlns:a16="http://schemas.microsoft.com/office/drawing/2014/main" id="{3E745552-3883-E048-B4A0-16AC61FF4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3120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>
                    <a:solidFill>
                      <a:schemeClr val="accent2"/>
                    </a:solidFill>
                    <a:latin typeface="Times New Roman" pitchFamily="-112" charset="0"/>
                    <a:ea typeface="Arial Unicode MS" pitchFamily="34" charset="-128"/>
                    <a:cs typeface="Arial Unicode MS" pitchFamily="34" charset="-128"/>
                  </a:rPr>
                  <a:t>3</a:t>
                </a:r>
              </a:p>
            </p:txBody>
          </p:sp>
          <p:sp>
            <p:nvSpPr>
              <p:cNvPr id="240" name="Line 132">
                <a:extLst>
                  <a:ext uri="{FF2B5EF4-FFF2-40B4-BE49-F238E27FC236}">
                    <a16:creationId xmlns:a16="http://schemas.microsoft.com/office/drawing/2014/main" id="{81E80262-D7E9-8549-ADF8-1DECE5CA2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3024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1" name="Group 133">
            <a:extLst>
              <a:ext uri="{FF2B5EF4-FFF2-40B4-BE49-F238E27FC236}">
                <a16:creationId xmlns:a16="http://schemas.microsoft.com/office/drawing/2014/main" id="{2CE10130-FC19-254E-9EEE-482EE9BFD9BD}"/>
              </a:ext>
            </a:extLst>
          </p:cNvPr>
          <p:cNvGrpSpPr>
            <a:grpSpLocks/>
          </p:cNvGrpSpPr>
          <p:nvPr/>
        </p:nvGrpSpPr>
        <p:grpSpPr bwMode="auto">
          <a:xfrm>
            <a:off x="5183187" y="1378999"/>
            <a:ext cx="1293813" cy="4800600"/>
            <a:chOff x="4608" y="864"/>
            <a:chExt cx="815" cy="3024"/>
          </a:xfrm>
        </p:grpSpPr>
        <p:sp>
          <p:nvSpPr>
            <p:cNvPr id="242" name="Text Box 134">
              <a:extLst>
                <a:ext uri="{FF2B5EF4-FFF2-40B4-BE49-F238E27FC236}">
                  <a16:creationId xmlns:a16="http://schemas.microsoft.com/office/drawing/2014/main" id="{8B612A89-C240-CF43-BA9D-3A2D8B448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864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DDDDDD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B</a:t>
              </a:r>
            </a:p>
          </p:txBody>
        </p:sp>
        <p:grpSp>
          <p:nvGrpSpPr>
            <p:cNvPr id="243" name="Group 135">
              <a:extLst>
                <a:ext uri="{FF2B5EF4-FFF2-40B4-BE49-F238E27FC236}">
                  <a16:creationId xmlns:a16="http://schemas.microsoft.com/office/drawing/2014/main" id="{48190885-2AD0-F540-A7BB-EAF9A57EAD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8" y="3408"/>
              <a:ext cx="480" cy="480"/>
              <a:chOff x="4608" y="3408"/>
              <a:chExt cx="480" cy="480"/>
            </a:xfrm>
          </p:grpSpPr>
          <p:sp>
            <p:nvSpPr>
              <p:cNvPr id="244" name="Rectangle 136">
                <a:extLst>
                  <a:ext uri="{FF2B5EF4-FFF2-40B4-BE49-F238E27FC236}">
                    <a16:creationId xmlns:a16="http://schemas.microsoft.com/office/drawing/2014/main" id="{71F6274F-BCDD-4346-992D-2E7EB79E9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4" y="350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3200">
                    <a:solidFill>
                      <a:schemeClr val="accent2"/>
                    </a:solidFill>
                    <a:latin typeface="Times New Roman" pitchFamily="-112" charset="0"/>
                    <a:ea typeface="Arial Unicode MS" pitchFamily="34" charset="-128"/>
                    <a:cs typeface="Arial Unicode MS" pitchFamily="34" charset="-128"/>
                  </a:rPr>
                  <a:t>4</a:t>
                </a:r>
              </a:p>
            </p:txBody>
          </p:sp>
          <p:sp>
            <p:nvSpPr>
              <p:cNvPr id="245" name="Line 137">
                <a:extLst>
                  <a:ext uri="{FF2B5EF4-FFF2-40B4-BE49-F238E27FC236}">
                    <a16:creationId xmlns:a16="http://schemas.microsoft.com/office/drawing/2014/main" id="{4B5DBD71-CD9C-C348-B9CE-A5BCC319B1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3408"/>
                <a:ext cx="19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46" name="Rectangle 245">
            <a:extLst>
              <a:ext uri="{FF2B5EF4-FFF2-40B4-BE49-F238E27FC236}">
                <a16:creationId xmlns:a16="http://schemas.microsoft.com/office/drawing/2014/main" id="{E9667663-5E26-7A4B-9638-4197DA2C0C2F}"/>
              </a:ext>
            </a:extLst>
          </p:cNvPr>
          <p:cNvSpPr/>
          <p:nvPr/>
        </p:nvSpPr>
        <p:spPr>
          <a:xfrm>
            <a:off x="3386869" y="6295167"/>
            <a:ext cx="135806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LCS: BCBA</a:t>
            </a:r>
          </a:p>
        </p:txBody>
      </p:sp>
    </p:spTree>
    <p:extLst>
      <p:ext uri="{BB962C8B-B14F-4D97-AF65-F5344CB8AC3E}">
        <p14:creationId xmlns:p14="http://schemas.microsoft.com/office/powerpoint/2010/main" val="140661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155" name="Rectangle 83"/>
          <p:cNvSpPr>
            <a:spLocks noGrp="1" noChangeArrowheads="1"/>
          </p:cNvSpPr>
          <p:nvPr>
            <p:ph type="title"/>
          </p:nvPr>
        </p:nvSpPr>
        <p:spPr>
          <a:xfrm>
            <a:off x="820615" y="90488"/>
            <a:ext cx="10515600" cy="854075"/>
          </a:xfrm>
        </p:spPr>
        <p:txBody>
          <a:bodyPr/>
          <a:lstStyle/>
          <a:p>
            <a:r>
              <a:rPr lang="en-US" dirty="0"/>
              <a:t>Dynamic-programming algorithm</a:t>
            </a:r>
          </a:p>
        </p:txBody>
      </p:sp>
      <p:sp>
        <p:nvSpPr>
          <p:cNvPr id="99" name="Rectangle 2">
            <a:extLst>
              <a:ext uri="{FF2B5EF4-FFF2-40B4-BE49-F238E27FC236}">
                <a16:creationId xmlns:a16="http://schemas.microsoft.com/office/drawing/2014/main" id="{CA0365FB-7BDF-2143-8C84-2F0B61028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00" name="Rectangle 3">
            <a:extLst>
              <a:ext uri="{FF2B5EF4-FFF2-40B4-BE49-F238E27FC236}">
                <a16:creationId xmlns:a16="http://schemas.microsoft.com/office/drawing/2014/main" id="{8EF0CBBC-4A70-DE45-9C03-160B5DD3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F0A0088D-3F7F-864E-B10F-EBCD42868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" name="Rectangle 8">
            <a:extLst>
              <a:ext uri="{FF2B5EF4-FFF2-40B4-BE49-F238E27FC236}">
                <a16:creationId xmlns:a16="http://schemas.microsoft.com/office/drawing/2014/main" id="{7EA903E5-9311-424D-A57F-57BE252E8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a+1</a:t>
            </a:r>
          </a:p>
        </p:txBody>
      </p:sp>
      <p:sp>
        <p:nvSpPr>
          <p:cNvPr id="103" name="Rectangle 2">
            <a:extLst>
              <a:ext uri="{FF2B5EF4-FFF2-40B4-BE49-F238E27FC236}">
                <a16:creationId xmlns:a16="http://schemas.microsoft.com/office/drawing/2014/main" id="{74B3E841-9032-C748-ACEC-25E565BA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413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 dirty="0">
              <a:solidFill>
                <a:srgbClr val="008A87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4" name="Rectangle 3">
            <a:extLst>
              <a:ext uri="{FF2B5EF4-FFF2-40B4-BE49-F238E27FC236}">
                <a16:creationId xmlns:a16="http://schemas.microsoft.com/office/drawing/2014/main" id="{CA23B13F-C245-ED41-B916-BF2AB45C0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4137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05" name="Rectangle 7">
            <a:extLst>
              <a:ext uri="{FF2B5EF4-FFF2-40B4-BE49-F238E27FC236}">
                <a16:creationId xmlns:a16="http://schemas.microsoft.com/office/drawing/2014/main" id="{A3746CF5-7B0B-9C42-9A21-AAA0B3EFA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023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06" name="Rectangle 8">
            <a:extLst>
              <a:ext uri="{FF2B5EF4-FFF2-40B4-BE49-F238E27FC236}">
                <a16:creationId xmlns:a16="http://schemas.microsoft.com/office/drawing/2014/main" id="{D3E09F2B-227B-A24A-A90F-003539DFE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5023338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Max</a:t>
            </a:r>
          </a:p>
          <a:p>
            <a:pPr algn="ctr"/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(b, c)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61B5951-93C4-C547-8B75-75596FCF5132}"/>
              </a:ext>
            </a:extLst>
          </p:cNvPr>
          <p:cNvCxnSpPr/>
          <p:nvPr/>
        </p:nvCxnSpPr>
        <p:spPr>
          <a:xfrm>
            <a:off x="8897815" y="2889735"/>
            <a:ext cx="257908" cy="29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5A3315B-A2A0-4E4F-9331-5ED48F2273CC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9296400" y="4886813"/>
            <a:ext cx="0" cy="13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013C6EA-0EFF-664C-BC13-FBF85BC95065}"/>
              </a:ext>
            </a:extLst>
          </p:cNvPr>
          <p:cNvCxnSpPr>
            <a:cxnSpLocks/>
          </p:cNvCxnSpPr>
          <p:nvPr/>
        </p:nvCxnSpPr>
        <p:spPr>
          <a:xfrm>
            <a:off x="8833338" y="5380891"/>
            <a:ext cx="152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40B4909-8721-AC42-A9EF-B238996F0361}"/>
              </a:ext>
            </a:extLst>
          </p:cNvPr>
          <p:cNvSpPr txBox="1"/>
          <p:nvPr/>
        </p:nvSpPr>
        <p:spPr>
          <a:xfrm>
            <a:off x="8686800" y="3696863"/>
            <a:ext cx="7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Match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255C963-FE8A-FB43-ABD1-15DA7FD73424}"/>
              </a:ext>
            </a:extLst>
          </p:cNvPr>
          <p:cNvSpPr txBox="1"/>
          <p:nvPr/>
        </p:nvSpPr>
        <p:spPr>
          <a:xfrm>
            <a:off x="8486424" y="5706519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 Match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0AEE4D-E967-A542-ABB7-A0DD4CE8B218}"/>
              </a:ext>
            </a:extLst>
          </p:cNvPr>
          <p:cNvSpPr txBox="1"/>
          <p:nvPr/>
        </p:nvSpPr>
        <p:spPr>
          <a:xfrm>
            <a:off x="7843676" y="1378999"/>
            <a:ext cx="1886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 1: ABCBDAB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06DE736-2DFF-484F-BD44-747D2421967F}"/>
              </a:ext>
            </a:extLst>
          </p:cNvPr>
          <p:cNvSpPr txBox="1"/>
          <p:nvPr/>
        </p:nvSpPr>
        <p:spPr>
          <a:xfrm>
            <a:off x="7843676" y="1716985"/>
            <a:ext cx="1748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Seq 2: BDCABA</a:t>
            </a:r>
          </a:p>
        </p:txBody>
      </p:sp>
      <p:sp>
        <p:nvSpPr>
          <p:cNvPr id="111" name="Rectangle 2">
            <a:extLst>
              <a:ext uri="{FF2B5EF4-FFF2-40B4-BE49-F238E27FC236}">
                <a16:creationId xmlns:a16="http://schemas.microsoft.com/office/drawing/2014/main" id="{53045DB1-A897-F848-83FC-95B29690D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77" y="1787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3" name="Rectangle 3">
            <a:extLst>
              <a:ext uri="{FF2B5EF4-FFF2-40B4-BE49-F238E27FC236}">
                <a16:creationId xmlns:a16="http://schemas.microsoft.com/office/drawing/2014/main" id="{BF092C5A-5FCF-6C40-9830-F7D17981E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177" y="1787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4" name="Rectangle 4">
            <a:extLst>
              <a:ext uri="{FF2B5EF4-FFF2-40B4-BE49-F238E27FC236}">
                <a16:creationId xmlns:a16="http://schemas.microsoft.com/office/drawing/2014/main" id="{DBBDF93C-7932-2D4A-AC35-E1A0CE81A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5777" y="1787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5" name="Rectangle 5">
            <a:extLst>
              <a:ext uri="{FF2B5EF4-FFF2-40B4-BE49-F238E27FC236}">
                <a16:creationId xmlns:a16="http://schemas.microsoft.com/office/drawing/2014/main" id="{490CEFD3-D82B-8043-BDC7-0131F453F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377" y="1787766"/>
            <a:ext cx="609600" cy="609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7" name="Rectangle 6">
            <a:extLst>
              <a:ext uri="{FF2B5EF4-FFF2-40B4-BE49-F238E27FC236}">
                <a16:creationId xmlns:a16="http://schemas.microsoft.com/office/drawing/2014/main" id="{6F9D0041-4C2A-1346-9575-1BA2798BD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977" y="1787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19" name="Rectangle 7">
            <a:extLst>
              <a:ext uri="{FF2B5EF4-FFF2-40B4-BE49-F238E27FC236}">
                <a16:creationId xmlns:a16="http://schemas.microsoft.com/office/drawing/2014/main" id="{0CB79C84-CBA6-B749-A482-03D73AAA4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577" y="1787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20" name="Rectangle 8">
            <a:extLst>
              <a:ext uri="{FF2B5EF4-FFF2-40B4-BE49-F238E27FC236}">
                <a16:creationId xmlns:a16="http://schemas.microsoft.com/office/drawing/2014/main" id="{77DE256F-1A9B-3A4A-BFBC-D1394D382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77" y="1787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21" name="Rectangle 9">
            <a:extLst>
              <a:ext uri="{FF2B5EF4-FFF2-40B4-BE49-F238E27FC236}">
                <a16:creationId xmlns:a16="http://schemas.microsoft.com/office/drawing/2014/main" id="{285D747C-E70D-D441-A366-66A8E37E6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3777" y="1787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22" name="Rectangle 10">
            <a:extLst>
              <a:ext uri="{FF2B5EF4-FFF2-40B4-BE49-F238E27FC236}">
                <a16:creationId xmlns:a16="http://schemas.microsoft.com/office/drawing/2014/main" id="{D5936A4E-FB0E-1B40-9E1A-E42B53E25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77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23" name="Rectangle 11">
            <a:extLst>
              <a:ext uri="{FF2B5EF4-FFF2-40B4-BE49-F238E27FC236}">
                <a16:creationId xmlns:a16="http://schemas.microsoft.com/office/drawing/2014/main" id="{CCD1092B-4FC8-864E-AB4F-C0C98D34A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177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124" name="Group 12">
            <a:extLst>
              <a:ext uri="{FF2B5EF4-FFF2-40B4-BE49-F238E27FC236}">
                <a16:creationId xmlns:a16="http://schemas.microsoft.com/office/drawing/2014/main" id="{84F963EA-C86A-B345-B57E-38F39930E030}"/>
              </a:ext>
            </a:extLst>
          </p:cNvPr>
          <p:cNvGrpSpPr>
            <a:grpSpLocks/>
          </p:cNvGrpSpPr>
          <p:nvPr/>
        </p:nvGrpSpPr>
        <p:grpSpPr bwMode="auto">
          <a:xfrm>
            <a:off x="2693377" y="2244966"/>
            <a:ext cx="762000" cy="762000"/>
            <a:chOff x="3072" y="1488"/>
            <a:chExt cx="480" cy="480"/>
          </a:xfrm>
        </p:grpSpPr>
        <p:sp>
          <p:nvSpPr>
            <p:cNvPr id="125" name="Rectangle 13">
              <a:extLst>
                <a:ext uri="{FF2B5EF4-FFF2-40B4-BE49-F238E27FC236}">
                  <a16:creationId xmlns:a16="http://schemas.microsoft.com/office/drawing/2014/main" id="{2860A506-728B-F843-A80A-62E25EFD2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8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26" name="Line 14">
              <a:extLst>
                <a:ext uri="{FF2B5EF4-FFF2-40B4-BE49-F238E27FC236}">
                  <a16:creationId xmlns:a16="http://schemas.microsoft.com/office/drawing/2014/main" id="{3AD2418A-A148-2646-AF6F-B41CD4042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48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" name="Rectangle 15">
            <a:extLst>
              <a:ext uri="{FF2B5EF4-FFF2-40B4-BE49-F238E27FC236}">
                <a16:creationId xmlns:a16="http://schemas.microsoft.com/office/drawing/2014/main" id="{5ED4C804-2CFD-8541-B146-E71E712D9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377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28" name="Rectangle 16">
            <a:extLst>
              <a:ext uri="{FF2B5EF4-FFF2-40B4-BE49-F238E27FC236}">
                <a16:creationId xmlns:a16="http://schemas.microsoft.com/office/drawing/2014/main" id="{E4B705E9-56E8-1F47-97B0-8538DDD1D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977" y="2397366"/>
            <a:ext cx="609600" cy="609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29" name="Rectangle 17">
            <a:extLst>
              <a:ext uri="{FF2B5EF4-FFF2-40B4-BE49-F238E27FC236}">
                <a16:creationId xmlns:a16="http://schemas.microsoft.com/office/drawing/2014/main" id="{50F3B86E-9B89-4A49-BDAF-28F1074DE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577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30" name="Line 18">
            <a:extLst>
              <a:ext uri="{FF2B5EF4-FFF2-40B4-BE49-F238E27FC236}">
                <a16:creationId xmlns:a16="http://schemas.microsoft.com/office/drawing/2014/main" id="{A91BED9B-E204-E34E-B0F0-6773460E3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2577" y="2244966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9">
            <a:extLst>
              <a:ext uri="{FF2B5EF4-FFF2-40B4-BE49-F238E27FC236}">
                <a16:creationId xmlns:a16="http://schemas.microsoft.com/office/drawing/2014/main" id="{1F9A41FD-B08A-0742-970E-69DE5B05E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77" y="2397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132" name="Group 20">
            <a:extLst>
              <a:ext uri="{FF2B5EF4-FFF2-40B4-BE49-F238E27FC236}">
                <a16:creationId xmlns:a16="http://schemas.microsoft.com/office/drawing/2014/main" id="{9646189D-DF1F-3345-B838-C0B70AD7D152}"/>
              </a:ext>
            </a:extLst>
          </p:cNvPr>
          <p:cNvGrpSpPr>
            <a:grpSpLocks/>
          </p:cNvGrpSpPr>
          <p:nvPr/>
        </p:nvGrpSpPr>
        <p:grpSpPr bwMode="auto">
          <a:xfrm>
            <a:off x="5741377" y="2244966"/>
            <a:ext cx="762000" cy="762000"/>
            <a:chOff x="4992" y="1488"/>
            <a:chExt cx="480" cy="480"/>
          </a:xfrm>
        </p:grpSpPr>
        <p:sp>
          <p:nvSpPr>
            <p:cNvPr id="133" name="Rectangle 21">
              <a:extLst>
                <a:ext uri="{FF2B5EF4-FFF2-40B4-BE49-F238E27FC236}">
                  <a16:creationId xmlns:a16="http://schemas.microsoft.com/office/drawing/2014/main" id="{0C45765E-8E6D-2348-A892-8544F145B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158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34" name="Line 22">
              <a:extLst>
                <a:ext uri="{FF2B5EF4-FFF2-40B4-BE49-F238E27FC236}">
                  <a16:creationId xmlns:a16="http://schemas.microsoft.com/office/drawing/2014/main" id="{17E7ED35-7B06-2544-B8DE-83C7BEF49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48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Rectangle 23">
            <a:extLst>
              <a:ext uri="{FF2B5EF4-FFF2-40B4-BE49-F238E27FC236}">
                <a16:creationId xmlns:a16="http://schemas.microsoft.com/office/drawing/2014/main" id="{A80C4F5F-987B-D740-9146-737A15F0A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77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36" name="Rectangle 24">
            <a:extLst>
              <a:ext uri="{FF2B5EF4-FFF2-40B4-BE49-F238E27FC236}">
                <a16:creationId xmlns:a16="http://schemas.microsoft.com/office/drawing/2014/main" id="{B8A8455C-074E-6949-942D-DD201D871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177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37" name="Rectangle 25">
            <a:extLst>
              <a:ext uri="{FF2B5EF4-FFF2-40B4-BE49-F238E27FC236}">
                <a16:creationId xmlns:a16="http://schemas.microsoft.com/office/drawing/2014/main" id="{399289D0-B187-6E43-8515-5942F16E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5777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38" name="Rectangle 26">
            <a:extLst>
              <a:ext uri="{FF2B5EF4-FFF2-40B4-BE49-F238E27FC236}">
                <a16:creationId xmlns:a16="http://schemas.microsoft.com/office/drawing/2014/main" id="{A4C6ED5A-ECE4-7E48-9FE7-2BBE1C4FB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377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39" name="Rectangle 27">
            <a:extLst>
              <a:ext uri="{FF2B5EF4-FFF2-40B4-BE49-F238E27FC236}">
                <a16:creationId xmlns:a16="http://schemas.microsoft.com/office/drawing/2014/main" id="{7BE1BC02-547F-4C48-A15D-221B7D2DB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977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140" name="Group 28">
            <a:extLst>
              <a:ext uri="{FF2B5EF4-FFF2-40B4-BE49-F238E27FC236}">
                <a16:creationId xmlns:a16="http://schemas.microsoft.com/office/drawing/2014/main" id="{D1CC250B-D08C-A941-B604-D75883C5B2A3}"/>
              </a:ext>
            </a:extLst>
          </p:cNvPr>
          <p:cNvGrpSpPr>
            <a:grpSpLocks/>
          </p:cNvGrpSpPr>
          <p:nvPr/>
        </p:nvGrpSpPr>
        <p:grpSpPr bwMode="auto">
          <a:xfrm>
            <a:off x="4522177" y="2854566"/>
            <a:ext cx="762000" cy="762000"/>
            <a:chOff x="4224" y="1872"/>
            <a:chExt cx="480" cy="480"/>
          </a:xfrm>
        </p:grpSpPr>
        <p:sp>
          <p:nvSpPr>
            <p:cNvPr id="141" name="Rectangle 29">
              <a:extLst>
                <a:ext uri="{FF2B5EF4-FFF2-40B4-BE49-F238E27FC236}">
                  <a16:creationId xmlns:a16="http://schemas.microsoft.com/office/drawing/2014/main" id="{E88F30E9-17EB-DB41-8BA3-479356944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968"/>
              <a:ext cx="384" cy="3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142" name="Line 30">
              <a:extLst>
                <a:ext uri="{FF2B5EF4-FFF2-40B4-BE49-F238E27FC236}">
                  <a16:creationId xmlns:a16="http://schemas.microsoft.com/office/drawing/2014/main" id="{31D77E8D-2D1A-2B4A-9B4D-898975A4B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872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" name="Rectangle 31">
            <a:extLst>
              <a:ext uri="{FF2B5EF4-FFF2-40B4-BE49-F238E27FC236}">
                <a16:creationId xmlns:a16="http://schemas.microsoft.com/office/drawing/2014/main" id="{F5EA7C17-C58F-2141-8910-A9D039495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77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44" name="Text Box 32">
            <a:extLst>
              <a:ext uri="{FF2B5EF4-FFF2-40B4-BE49-F238E27FC236}">
                <a16:creationId xmlns:a16="http://schemas.microsoft.com/office/drawing/2014/main" id="{6279A899-DB66-654A-80AC-8445E4CAD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177" y="3022841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145" name="Rectangle 33">
            <a:extLst>
              <a:ext uri="{FF2B5EF4-FFF2-40B4-BE49-F238E27FC236}">
                <a16:creationId xmlns:a16="http://schemas.microsoft.com/office/drawing/2014/main" id="{02C203ED-BB07-9043-B0CD-A80B6DB78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3777" y="30069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46" name="Rectangle 34">
            <a:extLst>
              <a:ext uri="{FF2B5EF4-FFF2-40B4-BE49-F238E27FC236}">
                <a16:creationId xmlns:a16="http://schemas.microsoft.com/office/drawing/2014/main" id="{BD67562A-AB27-F546-A1F1-00C894ADB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77" y="36165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47" name="Rectangle 35">
            <a:extLst>
              <a:ext uri="{FF2B5EF4-FFF2-40B4-BE49-F238E27FC236}">
                <a16:creationId xmlns:a16="http://schemas.microsoft.com/office/drawing/2014/main" id="{15714D78-4D38-994B-9072-426911D74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177" y="36165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48" name="Rectangle 36">
            <a:extLst>
              <a:ext uri="{FF2B5EF4-FFF2-40B4-BE49-F238E27FC236}">
                <a16:creationId xmlns:a16="http://schemas.microsoft.com/office/drawing/2014/main" id="{C04809B9-E995-E547-A154-0866D37A7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5777" y="36165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149" name="Group 37">
            <a:extLst>
              <a:ext uri="{FF2B5EF4-FFF2-40B4-BE49-F238E27FC236}">
                <a16:creationId xmlns:a16="http://schemas.microsoft.com/office/drawing/2014/main" id="{8372CF28-CAA1-BC43-A25F-5F46EDE31EBC}"/>
              </a:ext>
            </a:extLst>
          </p:cNvPr>
          <p:cNvGrpSpPr>
            <a:grpSpLocks/>
          </p:cNvGrpSpPr>
          <p:nvPr/>
        </p:nvGrpSpPr>
        <p:grpSpPr bwMode="auto">
          <a:xfrm>
            <a:off x="3302977" y="3464166"/>
            <a:ext cx="762000" cy="762000"/>
            <a:chOff x="3456" y="2256"/>
            <a:chExt cx="480" cy="480"/>
          </a:xfrm>
        </p:grpSpPr>
        <p:sp>
          <p:nvSpPr>
            <p:cNvPr id="150" name="Rectangle 38">
              <a:extLst>
                <a:ext uri="{FF2B5EF4-FFF2-40B4-BE49-F238E27FC236}">
                  <a16:creationId xmlns:a16="http://schemas.microsoft.com/office/drawing/2014/main" id="{E6EC768A-3F55-5748-92E4-D9A2603B5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352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151" name="Line 39">
              <a:extLst>
                <a:ext uri="{FF2B5EF4-FFF2-40B4-BE49-F238E27FC236}">
                  <a16:creationId xmlns:a16="http://schemas.microsoft.com/office/drawing/2014/main" id="{96003FF0-77E4-FC46-9B7E-397724F85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256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" name="Rectangle 40">
            <a:extLst>
              <a:ext uri="{FF2B5EF4-FFF2-40B4-BE49-F238E27FC236}">
                <a16:creationId xmlns:a16="http://schemas.microsoft.com/office/drawing/2014/main" id="{FE39E7CC-4351-D945-B828-18DBC7118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977" y="36165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53" name="Rectangle 41">
            <a:extLst>
              <a:ext uri="{FF2B5EF4-FFF2-40B4-BE49-F238E27FC236}">
                <a16:creationId xmlns:a16="http://schemas.microsoft.com/office/drawing/2014/main" id="{142EB1F2-ECA1-E645-BB82-1C53C133E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577" y="3616566"/>
            <a:ext cx="609600" cy="609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54" name="Rectangle 42">
            <a:extLst>
              <a:ext uri="{FF2B5EF4-FFF2-40B4-BE49-F238E27FC236}">
                <a16:creationId xmlns:a16="http://schemas.microsoft.com/office/drawing/2014/main" id="{1A926BF0-4526-F14B-8D83-6454BE3DE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77" y="36165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55" name="Text Box 43">
            <a:extLst>
              <a:ext uri="{FF2B5EF4-FFF2-40B4-BE49-F238E27FC236}">
                <a16:creationId xmlns:a16="http://schemas.microsoft.com/office/drawing/2014/main" id="{91F58BED-5C2E-F041-A070-61C428988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178" y="3632441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56" name="Rectangle 44">
            <a:extLst>
              <a:ext uri="{FF2B5EF4-FFF2-40B4-BE49-F238E27FC236}">
                <a16:creationId xmlns:a16="http://schemas.microsoft.com/office/drawing/2014/main" id="{1D2CDA74-4DEE-AA43-B497-CC0CE795C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3777" y="36165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57" name="Rectangle 45">
            <a:extLst>
              <a:ext uri="{FF2B5EF4-FFF2-40B4-BE49-F238E27FC236}">
                <a16:creationId xmlns:a16="http://schemas.microsoft.com/office/drawing/2014/main" id="{7BCB4E7E-27BF-2F43-A830-91D5144F9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77" y="42261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158" name="Group 46">
            <a:extLst>
              <a:ext uri="{FF2B5EF4-FFF2-40B4-BE49-F238E27FC236}">
                <a16:creationId xmlns:a16="http://schemas.microsoft.com/office/drawing/2014/main" id="{49FD365A-325D-C14C-8A45-B492D86DD080}"/>
              </a:ext>
            </a:extLst>
          </p:cNvPr>
          <p:cNvGrpSpPr>
            <a:grpSpLocks/>
          </p:cNvGrpSpPr>
          <p:nvPr/>
        </p:nvGrpSpPr>
        <p:grpSpPr bwMode="auto">
          <a:xfrm>
            <a:off x="2083777" y="4073766"/>
            <a:ext cx="762000" cy="762000"/>
            <a:chOff x="2688" y="2640"/>
            <a:chExt cx="480" cy="480"/>
          </a:xfrm>
        </p:grpSpPr>
        <p:sp>
          <p:nvSpPr>
            <p:cNvPr id="159" name="Rectangle 47">
              <a:extLst>
                <a:ext uri="{FF2B5EF4-FFF2-40B4-BE49-F238E27FC236}">
                  <a16:creationId xmlns:a16="http://schemas.microsoft.com/office/drawing/2014/main" id="{5C3BFCAE-5631-4147-9B7F-3376C9026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736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60" name="Line 48">
              <a:extLst>
                <a:ext uri="{FF2B5EF4-FFF2-40B4-BE49-F238E27FC236}">
                  <a16:creationId xmlns:a16="http://schemas.microsoft.com/office/drawing/2014/main" id="{DAE6096E-A43F-D443-956E-078A4FBAE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640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" name="Rectangle 49">
            <a:extLst>
              <a:ext uri="{FF2B5EF4-FFF2-40B4-BE49-F238E27FC236}">
                <a16:creationId xmlns:a16="http://schemas.microsoft.com/office/drawing/2014/main" id="{6188BF67-23AA-8045-B182-3D8FC3C90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5777" y="42261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2" name="Rectangle 50">
            <a:extLst>
              <a:ext uri="{FF2B5EF4-FFF2-40B4-BE49-F238E27FC236}">
                <a16:creationId xmlns:a16="http://schemas.microsoft.com/office/drawing/2014/main" id="{37BF2E9E-9783-7A4E-BB6C-6606D012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377" y="42261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63" name="Rectangle 51">
            <a:extLst>
              <a:ext uri="{FF2B5EF4-FFF2-40B4-BE49-F238E27FC236}">
                <a16:creationId xmlns:a16="http://schemas.microsoft.com/office/drawing/2014/main" id="{2D06C16E-6195-394E-A200-91C1F3CC8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977" y="42261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64" name="Rectangle 52">
            <a:extLst>
              <a:ext uri="{FF2B5EF4-FFF2-40B4-BE49-F238E27FC236}">
                <a16:creationId xmlns:a16="http://schemas.microsoft.com/office/drawing/2014/main" id="{F4D9A3C4-447B-A940-8B97-AB1D2387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577" y="42261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grpSp>
        <p:nvGrpSpPr>
          <p:cNvPr id="165" name="Group 53">
            <a:extLst>
              <a:ext uri="{FF2B5EF4-FFF2-40B4-BE49-F238E27FC236}">
                <a16:creationId xmlns:a16="http://schemas.microsoft.com/office/drawing/2014/main" id="{D24BB338-E674-1B43-B5E2-06D68DF458DF}"/>
              </a:ext>
            </a:extLst>
          </p:cNvPr>
          <p:cNvGrpSpPr>
            <a:grpSpLocks/>
          </p:cNvGrpSpPr>
          <p:nvPr/>
        </p:nvGrpSpPr>
        <p:grpSpPr bwMode="auto">
          <a:xfrm>
            <a:off x="5131777" y="4073766"/>
            <a:ext cx="762000" cy="762000"/>
            <a:chOff x="4608" y="2640"/>
            <a:chExt cx="480" cy="480"/>
          </a:xfrm>
        </p:grpSpPr>
        <p:sp>
          <p:nvSpPr>
            <p:cNvPr id="166" name="Rectangle 54">
              <a:extLst>
                <a:ext uri="{FF2B5EF4-FFF2-40B4-BE49-F238E27FC236}">
                  <a16:creationId xmlns:a16="http://schemas.microsoft.com/office/drawing/2014/main" id="{A673A9F6-9C8A-1B40-A6BF-26B163E58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36"/>
              <a:ext cx="384" cy="3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dirty="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167" name="Line 55">
              <a:extLst>
                <a:ext uri="{FF2B5EF4-FFF2-40B4-BE49-F238E27FC236}">
                  <a16:creationId xmlns:a16="http://schemas.microsoft.com/office/drawing/2014/main" id="{8393C7AA-6CA5-AB42-A8A1-C3AF9FA9D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640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" name="Text Box 56">
            <a:extLst>
              <a:ext uri="{FF2B5EF4-FFF2-40B4-BE49-F238E27FC236}">
                <a16:creationId xmlns:a16="http://schemas.microsoft.com/office/drawing/2014/main" id="{03C3C49D-D52D-4041-89FF-5148E9D18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177" y="4242041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69" name="Rectangle 57">
            <a:extLst>
              <a:ext uri="{FF2B5EF4-FFF2-40B4-BE49-F238E27FC236}">
                <a16:creationId xmlns:a16="http://schemas.microsoft.com/office/drawing/2014/main" id="{02CE2E4B-C677-5749-BD0F-C675246C9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3777" y="42261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70" name="Rectangle 58">
            <a:extLst>
              <a:ext uri="{FF2B5EF4-FFF2-40B4-BE49-F238E27FC236}">
                <a16:creationId xmlns:a16="http://schemas.microsoft.com/office/drawing/2014/main" id="{29B3E6F9-C14F-1F41-A07D-EDF8264A9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77" y="4835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171" name="Rectangle 59">
            <a:extLst>
              <a:ext uri="{FF2B5EF4-FFF2-40B4-BE49-F238E27FC236}">
                <a16:creationId xmlns:a16="http://schemas.microsoft.com/office/drawing/2014/main" id="{BAE839DA-7E21-8541-843E-4A829313C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177" y="4835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grpSp>
        <p:nvGrpSpPr>
          <p:cNvPr id="172" name="Group 60">
            <a:extLst>
              <a:ext uri="{FF2B5EF4-FFF2-40B4-BE49-F238E27FC236}">
                <a16:creationId xmlns:a16="http://schemas.microsoft.com/office/drawing/2014/main" id="{F836C196-E811-0F4B-9D01-E2D490B957B9}"/>
              </a:ext>
            </a:extLst>
          </p:cNvPr>
          <p:cNvGrpSpPr>
            <a:grpSpLocks/>
          </p:cNvGrpSpPr>
          <p:nvPr/>
        </p:nvGrpSpPr>
        <p:grpSpPr bwMode="auto">
          <a:xfrm>
            <a:off x="2693377" y="4683366"/>
            <a:ext cx="762000" cy="762000"/>
            <a:chOff x="3072" y="3024"/>
            <a:chExt cx="480" cy="480"/>
          </a:xfrm>
        </p:grpSpPr>
        <p:sp>
          <p:nvSpPr>
            <p:cNvPr id="173" name="Rectangle 61">
              <a:extLst>
                <a:ext uri="{FF2B5EF4-FFF2-40B4-BE49-F238E27FC236}">
                  <a16:creationId xmlns:a16="http://schemas.microsoft.com/office/drawing/2014/main" id="{2279EE07-A8DF-B444-A451-00CEC8523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120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174" name="Line 62">
              <a:extLst>
                <a:ext uri="{FF2B5EF4-FFF2-40B4-BE49-F238E27FC236}">
                  <a16:creationId xmlns:a16="http://schemas.microsoft.com/office/drawing/2014/main" id="{109ED317-F1CB-AA44-B238-D5055075C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5" name="Rectangle 63">
            <a:extLst>
              <a:ext uri="{FF2B5EF4-FFF2-40B4-BE49-F238E27FC236}">
                <a16:creationId xmlns:a16="http://schemas.microsoft.com/office/drawing/2014/main" id="{F52679EF-D233-8349-9F31-CAEE7CA42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377" y="4835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grpSp>
        <p:nvGrpSpPr>
          <p:cNvPr id="176" name="Group 64">
            <a:extLst>
              <a:ext uri="{FF2B5EF4-FFF2-40B4-BE49-F238E27FC236}">
                <a16:creationId xmlns:a16="http://schemas.microsoft.com/office/drawing/2014/main" id="{67D7EEDF-2979-284A-8EE1-9500A9F61C06}"/>
              </a:ext>
            </a:extLst>
          </p:cNvPr>
          <p:cNvGrpSpPr>
            <a:grpSpLocks/>
          </p:cNvGrpSpPr>
          <p:nvPr/>
        </p:nvGrpSpPr>
        <p:grpSpPr bwMode="auto">
          <a:xfrm>
            <a:off x="3912577" y="4683366"/>
            <a:ext cx="762000" cy="762000"/>
            <a:chOff x="3840" y="3024"/>
            <a:chExt cx="480" cy="480"/>
          </a:xfrm>
        </p:grpSpPr>
        <p:sp>
          <p:nvSpPr>
            <p:cNvPr id="177" name="Rectangle 65">
              <a:extLst>
                <a:ext uri="{FF2B5EF4-FFF2-40B4-BE49-F238E27FC236}">
                  <a16:creationId xmlns:a16="http://schemas.microsoft.com/office/drawing/2014/main" id="{79E896AF-DBDB-2441-98D2-81E50439E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20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178" name="Line 66">
              <a:extLst>
                <a:ext uri="{FF2B5EF4-FFF2-40B4-BE49-F238E27FC236}">
                  <a16:creationId xmlns:a16="http://schemas.microsoft.com/office/drawing/2014/main" id="{6C76E26C-D91E-0341-BD46-001EC18C42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9" name="Rectangle 67">
            <a:extLst>
              <a:ext uri="{FF2B5EF4-FFF2-40B4-BE49-F238E27FC236}">
                <a16:creationId xmlns:a16="http://schemas.microsoft.com/office/drawing/2014/main" id="{C324916E-3EB0-C341-B5C3-D52E4B319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577" y="4835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80" name="Rectangle 68">
            <a:extLst>
              <a:ext uri="{FF2B5EF4-FFF2-40B4-BE49-F238E27FC236}">
                <a16:creationId xmlns:a16="http://schemas.microsoft.com/office/drawing/2014/main" id="{4A083BA2-D094-9744-A31B-9B411BC39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77" y="48357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81" name="Text Box 69">
            <a:extLst>
              <a:ext uri="{FF2B5EF4-FFF2-40B4-BE49-F238E27FC236}">
                <a16:creationId xmlns:a16="http://schemas.microsoft.com/office/drawing/2014/main" id="{527702F8-3F3C-8D46-A522-6B4FA73C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178" y="4851641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grpSp>
        <p:nvGrpSpPr>
          <p:cNvPr id="182" name="Group 70">
            <a:extLst>
              <a:ext uri="{FF2B5EF4-FFF2-40B4-BE49-F238E27FC236}">
                <a16:creationId xmlns:a16="http://schemas.microsoft.com/office/drawing/2014/main" id="{643EEF74-75F2-3742-9AC0-D00E4D4B5ABA}"/>
              </a:ext>
            </a:extLst>
          </p:cNvPr>
          <p:cNvGrpSpPr>
            <a:grpSpLocks/>
          </p:cNvGrpSpPr>
          <p:nvPr/>
        </p:nvGrpSpPr>
        <p:grpSpPr bwMode="auto">
          <a:xfrm>
            <a:off x="5741377" y="4683366"/>
            <a:ext cx="762000" cy="762000"/>
            <a:chOff x="4992" y="3024"/>
            <a:chExt cx="480" cy="480"/>
          </a:xfrm>
        </p:grpSpPr>
        <p:sp>
          <p:nvSpPr>
            <p:cNvPr id="183" name="Rectangle 71">
              <a:extLst>
                <a:ext uri="{FF2B5EF4-FFF2-40B4-BE49-F238E27FC236}">
                  <a16:creationId xmlns:a16="http://schemas.microsoft.com/office/drawing/2014/main" id="{B106FABD-AD4F-9247-83D1-AFED8C3DA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3120"/>
              <a:ext cx="384" cy="3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184" name="Line 72">
              <a:extLst>
                <a:ext uri="{FF2B5EF4-FFF2-40B4-BE49-F238E27FC236}">
                  <a16:creationId xmlns:a16="http://schemas.microsoft.com/office/drawing/2014/main" id="{DB3D8020-265D-6A46-92D5-9552A6133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5" name="Rectangle 73">
            <a:extLst>
              <a:ext uri="{FF2B5EF4-FFF2-40B4-BE49-F238E27FC236}">
                <a16:creationId xmlns:a16="http://schemas.microsoft.com/office/drawing/2014/main" id="{8DA16D6D-0157-8C45-878F-7D5E9B7B1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77" y="5445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grpSp>
        <p:nvGrpSpPr>
          <p:cNvPr id="186" name="Group 74">
            <a:extLst>
              <a:ext uri="{FF2B5EF4-FFF2-40B4-BE49-F238E27FC236}">
                <a16:creationId xmlns:a16="http://schemas.microsoft.com/office/drawing/2014/main" id="{2DE15B10-5CCF-8E48-8AF3-C10C3B9114DF}"/>
              </a:ext>
            </a:extLst>
          </p:cNvPr>
          <p:cNvGrpSpPr>
            <a:grpSpLocks/>
          </p:cNvGrpSpPr>
          <p:nvPr/>
        </p:nvGrpSpPr>
        <p:grpSpPr bwMode="auto">
          <a:xfrm>
            <a:off x="2083777" y="5292966"/>
            <a:ext cx="762000" cy="762000"/>
            <a:chOff x="2688" y="3408"/>
            <a:chExt cx="480" cy="480"/>
          </a:xfrm>
        </p:grpSpPr>
        <p:sp>
          <p:nvSpPr>
            <p:cNvPr id="187" name="Rectangle 75">
              <a:extLst>
                <a:ext uri="{FF2B5EF4-FFF2-40B4-BE49-F238E27FC236}">
                  <a16:creationId xmlns:a16="http://schemas.microsoft.com/office/drawing/2014/main" id="{A2D444B8-B25E-DD45-8F93-9FA3CC0A0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50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88" name="Line 76">
              <a:extLst>
                <a:ext uri="{FF2B5EF4-FFF2-40B4-BE49-F238E27FC236}">
                  <a16:creationId xmlns:a16="http://schemas.microsoft.com/office/drawing/2014/main" id="{E32BE2AD-9BD8-E94F-A14F-3D850AFD6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40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9" name="Rectangle 77">
            <a:extLst>
              <a:ext uri="{FF2B5EF4-FFF2-40B4-BE49-F238E27FC236}">
                <a16:creationId xmlns:a16="http://schemas.microsoft.com/office/drawing/2014/main" id="{1B846C21-E546-494D-AE8F-9C8C446CB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5777" y="5445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90" name="Rectangle 78">
            <a:extLst>
              <a:ext uri="{FF2B5EF4-FFF2-40B4-BE49-F238E27FC236}">
                <a16:creationId xmlns:a16="http://schemas.microsoft.com/office/drawing/2014/main" id="{9030E3DF-47C4-8C47-9D83-BC3571653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377" y="5445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191" name="Rectangle 79">
            <a:extLst>
              <a:ext uri="{FF2B5EF4-FFF2-40B4-BE49-F238E27FC236}">
                <a16:creationId xmlns:a16="http://schemas.microsoft.com/office/drawing/2014/main" id="{C2B091E3-938E-EE4F-B1C3-3899D5AF9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977" y="5445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92" name="Rectangle 80">
            <a:extLst>
              <a:ext uri="{FF2B5EF4-FFF2-40B4-BE49-F238E27FC236}">
                <a16:creationId xmlns:a16="http://schemas.microsoft.com/office/drawing/2014/main" id="{B20D98C4-D108-3445-9151-B111DA344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577" y="5445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193" name="Text Box 81">
            <a:extLst>
              <a:ext uri="{FF2B5EF4-FFF2-40B4-BE49-F238E27FC236}">
                <a16:creationId xmlns:a16="http://schemas.microsoft.com/office/drawing/2014/main" id="{883CD96F-786B-864D-9DE4-4312A7ECC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7677" y="1254366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94" name="Text Box 84">
            <a:extLst>
              <a:ext uri="{FF2B5EF4-FFF2-40B4-BE49-F238E27FC236}">
                <a16:creationId xmlns:a16="http://schemas.microsoft.com/office/drawing/2014/main" id="{6DF23CAD-2495-1F48-B2FC-E64F88DCB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2852" y="1254366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95" name="Text Box 85">
            <a:extLst>
              <a:ext uri="{FF2B5EF4-FFF2-40B4-BE49-F238E27FC236}">
                <a16:creationId xmlns:a16="http://schemas.microsoft.com/office/drawing/2014/main" id="{C3E3E5E6-2D27-3C43-823F-6350FA0C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153" y="1254366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96" name="Text Box 86">
            <a:extLst>
              <a:ext uri="{FF2B5EF4-FFF2-40B4-BE49-F238E27FC236}">
                <a16:creationId xmlns:a16="http://schemas.microsoft.com/office/drawing/2014/main" id="{C7F531E9-D38C-DC4F-9339-CE6AF4068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228" y="1254366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97" name="Text Box 87">
            <a:extLst>
              <a:ext uri="{FF2B5EF4-FFF2-40B4-BE49-F238E27FC236}">
                <a16:creationId xmlns:a16="http://schemas.microsoft.com/office/drawing/2014/main" id="{99990D1B-01BE-7D4A-8204-78169E9C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303" y="1254366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98" name="Text Box 88">
            <a:extLst>
              <a:ext uri="{FF2B5EF4-FFF2-40B4-BE49-F238E27FC236}">
                <a16:creationId xmlns:a16="http://schemas.microsoft.com/office/drawing/2014/main" id="{638AB9EF-0D58-1B4C-91CA-708B066A3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377" y="1254366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199" name="Text Box 89">
            <a:extLst>
              <a:ext uri="{FF2B5EF4-FFF2-40B4-BE49-F238E27FC236}">
                <a16:creationId xmlns:a16="http://schemas.microsoft.com/office/drawing/2014/main" id="{DB852788-E724-C149-92DD-4834CF37D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978" y="1254366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200" name="Text Box 90">
            <a:extLst>
              <a:ext uri="{FF2B5EF4-FFF2-40B4-BE49-F238E27FC236}">
                <a16:creationId xmlns:a16="http://schemas.microsoft.com/office/drawing/2014/main" id="{98CEF93B-8C69-CC4D-AC01-D6311E9C7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178" y="2413241"/>
            <a:ext cx="45837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CC0000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  <a:endParaRPr lang="en-US" sz="3200" dirty="0">
              <a:solidFill>
                <a:srgbClr val="CC0000"/>
              </a:solidFill>
              <a:latin typeface="Times New Roman" pitchFamily="-11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1" name="Text Box 91">
            <a:extLst>
              <a:ext uri="{FF2B5EF4-FFF2-40B4-BE49-F238E27FC236}">
                <a16:creationId xmlns:a16="http://schemas.microsoft.com/office/drawing/2014/main" id="{EF9E4EB1-9024-D743-9356-0B2CB0A50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177" y="5461241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grpSp>
        <p:nvGrpSpPr>
          <p:cNvPr id="202" name="Group 92">
            <a:extLst>
              <a:ext uri="{FF2B5EF4-FFF2-40B4-BE49-F238E27FC236}">
                <a16:creationId xmlns:a16="http://schemas.microsoft.com/office/drawing/2014/main" id="{806EC0C8-7955-9643-8FA8-F8C3F6BAAEEA}"/>
              </a:ext>
            </a:extLst>
          </p:cNvPr>
          <p:cNvGrpSpPr>
            <a:grpSpLocks/>
          </p:cNvGrpSpPr>
          <p:nvPr/>
        </p:nvGrpSpPr>
        <p:grpSpPr bwMode="auto">
          <a:xfrm>
            <a:off x="5131777" y="5292966"/>
            <a:ext cx="762000" cy="762000"/>
            <a:chOff x="4608" y="3408"/>
            <a:chExt cx="480" cy="480"/>
          </a:xfrm>
        </p:grpSpPr>
        <p:sp>
          <p:nvSpPr>
            <p:cNvPr id="203" name="Rectangle 93">
              <a:extLst>
                <a:ext uri="{FF2B5EF4-FFF2-40B4-BE49-F238E27FC236}">
                  <a16:creationId xmlns:a16="http://schemas.microsoft.com/office/drawing/2014/main" id="{0A6B2CDB-13C1-5443-86C4-F6B5A55BE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504"/>
              <a:ext cx="384" cy="38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rgbClr val="008A87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204" name="Line 94">
              <a:extLst>
                <a:ext uri="{FF2B5EF4-FFF2-40B4-BE49-F238E27FC236}">
                  <a16:creationId xmlns:a16="http://schemas.microsoft.com/office/drawing/2014/main" id="{372AE113-6849-E142-B96A-5BB6444B0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40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" name="Rectangle 95">
            <a:extLst>
              <a:ext uri="{FF2B5EF4-FFF2-40B4-BE49-F238E27FC236}">
                <a16:creationId xmlns:a16="http://schemas.microsoft.com/office/drawing/2014/main" id="{54D10F84-98B5-2C4D-BE61-11D11245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3777" y="5445366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06" name="Rectangle 99">
            <a:extLst>
              <a:ext uri="{FF2B5EF4-FFF2-40B4-BE49-F238E27FC236}">
                <a16:creationId xmlns:a16="http://schemas.microsoft.com/office/drawing/2014/main" id="{9053EAE8-807F-3C4A-BDDA-921069C99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77" y="1787766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07" name="Rectangle 101">
            <a:extLst>
              <a:ext uri="{FF2B5EF4-FFF2-40B4-BE49-F238E27FC236}">
                <a16:creationId xmlns:a16="http://schemas.microsoft.com/office/drawing/2014/main" id="{03C15D9D-5B3B-8E48-BF63-2C7F250C6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3777" y="5445366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sp>
        <p:nvSpPr>
          <p:cNvPr id="208" name="Rectangle 103">
            <a:extLst>
              <a:ext uri="{FF2B5EF4-FFF2-40B4-BE49-F238E27FC236}">
                <a16:creationId xmlns:a16="http://schemas.microsoft.com/office/drawing/2014/main" id="{70C2A124-E6DB-D74F-8CE0-9DABCD57C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177" y="1787766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09" name="Rectangle 107">
            <a:extLst>
              <a:ext uri="{FF2B5EF4-FFF2-40B4-BE49-F238E27FC236}">
                <a16:creationId xmlns:a16="http://schemas.microsoft.com/office/drawing/2014/main" id="{2FF70837-4A6C-3842-AE30-FAC1D5FC2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5777" y="3006966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210" name="Rectangle 111">
            <a:extLst>
              <a:ext uri="{FF2B5EF4-FFF2-40B4-BE49-F238E27FC236}">
                <a16:creationId xmlns:a16="http://schemas.microsoft.com/office/drawing/2014/main" id="{C3E6CF78-985D-8C41-AF5A-1A5A79DD2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377" y="4226166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211" name="Rectangle 115">
            <a:extLst>
              <a:ext uri="{FF2B5EF4-FFF2-40B4-BE49-F238E27FC236}">
                <a16:creationId xmlns:a16="http://schemas.microsoft.com/office/drawing/2014/main" id="{9BA68112-7118-CC4B-82F3-CC6D32CD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577" y="4835766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grpSp>
        <p:nvGrpSpPr>
          <p:cNvPr id="212" name="Group 120">
            <a:extLst>
              <a:ext uri="{FF2B5EF4-FFF2-40B4-BE49-F238E27FC236}">
                <a16:creationId xmlns:a16="http://schemas.microsoft.com/office/drawing/2014/main" id="{330BB368-4D92-B845-A10C-A2E75C24FE5A}"/>
              </a:ext>
            </a:extLst>
          </p:cNvPr>
          <p:cNvGrpSpPr>
            <a:grpSpLocks/>
          </p:cNvGrpSpPr>
          <p:nvPr/>
        </p:nvGrpSpPr>
        <p:grpSpPr bwMode="auto">
          <a:xfrm>
            <a:off x="2693377" y="2244966"/>
            <a:ext cx="762000" cy="762000"/>
            <a:chOff x="3072" y="1488"/>
            <a:chExt cx="480" cy="480"/>
          </a:xfrm>
        </p:grpSpPr>
        <p:sp>
          <p:nvSpPr>
            <p:cNvPr id="213" name="Rectangle 121">
              <a:extLst>
                <a:ext uri="{FF2B5EF4-FFF2-40B4-BE49-F238E27FC236}">
                  <a16:creationId xmlns:a16="http://schemas.microsoft.com/office/drawing/2014/main" id="{D6AAF868-5152-6944-A959-98E9D2E58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58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214" name="Line 122">
              <a:extLst>
                <a:ext uri="{FF2B5EF4-FFF2-40B4-BE49-F238E27FC236}">
                  <a16:creationId xmlns:a16="http://schemas.microsoft.com/office/drawing/2014/main" id="{2FB1270D-2371-5F48-885F-D0A1715C4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48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5" name="Group 125">
            <a:extLst>
              <a:ext uri="{FF2B5EF4-FFF2-40B4-BE49-F238E27FC236}">
                <a16:creationId xmlns:a16="http://schemas.microsoft.com/office/drawing/2014/main" id="{10491635-0D50-7949-ADAB-C07DEA5E8235}"/>
              </a:ext>
            </a:extLst>
          </p:cNvPr>
          <p:cNvGrpSpPr>
            <a:grpSpLocks/>
          </p:cNvGrpSpPr>
          <p:nvPr/>
        </p:nvGrpSpPr>
        <p:grpSpPr bwMode="auto">
          <a:xfrm>
            <a:off x="3302977" y="3464166"/>
            <a:ext cx="762000" cy="762000"/>
            <a:chOff x="3456" y="2256"/>
            <a:chExt cx="480" cy="480"/>
          </a:xfrm>
        </p:grpSpPr>
        <p:sp>
          <p:nvSpPr>
            <p:cNvPr id="216" name="Rectangle 126">
              <a:extLst>
                <a:ext uri="{FF2B5EF4-FFF2-40B4-BE49-F238E27FC236}">
                  <a16:creationId xmlns:a16="http://schemas.microsoft.com/office/drawing/2014/main" id="{54D11291-484F-084A-B6D8-BCA706F86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352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217" name="Line 127">
              <a:extLst>
                <a:ext uri="{FF2B5EF4-FFF2-40B4-BE49-F238E27FC236}">
                  <a16:creationId xmlns:a16="http://schemas.microsoft.com/office/drawing/2014/main" id="{46F61493-DA4C-8D48-950D-EA860C9BAB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256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8" name="Group 130">
            <a:extLst>
              <a:ext uri="{FF2B5EF4-FFF2-40B4-BE49-F238E27FC236}">
                <a16:creationId xmlns:a16="http://schemas.microsoft.com/office/drawing/2014/main" id="{9F40D711-0D19-0942-921C-F757AF7E9855}"/>
              </a:ext>
            </a:extLst>
          </p:cNvPr>
          <p:cNvGrpSpPr>
            <a:grpSpLocks/>
          </p:cNvGrpSpPr>
          <p:nvPr/>
        </p:nvGrpSpPr>
        <p:grpSpPr bwMode="auto">
          <a:xfrm>
            <a:off x="3912577" y="4683366"/>
            <a:ext cx="762000" cy="762000"/>
            <a:chOff x="3840" y="3024"/>
            <a:chExt cx="480" cy="480"/>
          </a:xfrm>
        </p:grpSpPr>
        <p:sp>
          <p:nvSpPr>
            <p:cNvPr id="219" name="Rectangle 131">
              <a:extLst>
                <a:ext uri="{FF2B5EF4-FFF2-40B4-BE49-F238E27FC236}">
                  <a16:creationId xmlns:a16="http://schemas.microsoft.com/office/drawing/2014/main" id="{6A57737D-B837-AA42-B2C1-51546D940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2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sp>
          <p:nvSpPr>
            <p:cNvPr id="220" name="Line 132">
              <a:extLst>
                <a:ext uri="{FF2B5EF4-FFF2-40B4-BE49-F238E27FC236}">
                  <a16:creationId xmlns:a16="http://schemas.microsoft.com/office/drawing/2014/main" id="{08C632B7-CB9D-374A-BA74-8B021C8785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024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1" name="Group 135">
            <a:extLst>
              <a:ext uri="{FF2B5EF4-FFF2-40B4-BE49-F238E27FC236}">
                <a16:creationId xmlns:a16="http://schemas.microsoft.com/office/drawing/2014/main" id="{F4E855C1-5D04-5246-ACC8-2F6CA759286E}"/>
              </a:ext>
            </a:extLst>
          </p:cNvPr>
          <p:cNvGrpSpPr>
            <a:grpSpLocks/>
          </p:cNvGrpSpPr>
          <p:nvPr/>
        </p:nvGrpSpPr>
        <p:grpSpPr bwMode="auto">
          <a:xfrm>
            <a:off x="5131777" y="5292966"/>
            <a:ext cx="762000" cy="762000"/>
            <a:chOff x="4608" y="3408"/>
            <a:chExt cx="480" cy="480"/>
          </a:xfrm>
        </p:grpSpPr>
        <p:sp>
          <p:nvSpPr>
            <p:cNvPr id="222" name="Rectangle 136">
              <a:extLst>
                <a:ext uri="{FF2B5EF4-FFF2-40B4-BE49-F238E27FC236}">
                  <a16:creationId xmlns:a16="http://schemas.microsoft.com/office/drawing/2014/main" id="{E877680B-8A2B-1C48-8508-A3B3F1FF9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50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>
                  <a:solidFill>
                    <a:schemeClr val="accent2"/>
                  </a:solidFill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223" name="Line 137">
              <a:extLst>
                <a:ext uri="{FF2B5EF4-FFF2-40B4-BE49-F238E27FC236}">
                  <a16:creationId xmlns:a16="http://schemas.microsoft.com/office/drawing/2014/main" id="{1530A789-DD24-D943-82CF-D0C98CB30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408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1C31F601-B731-1940-9B3B-C89E2C04A30E}"/>
              </a:ext>
            </a:extLst>
          </p:cNvPr>
          <p:cNvSpPr/>
          <p:nvPr/>
        </p:nvSpPr>
        <p:spPr>
          <a:xfrm>
            <a:off x="2583855" y="6207366"/>
            <a:ext cx="308289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Multiple solutions are possible.</a:t>
            </a:r>
          </a:p>
        </p:txBody>
      </p:sp>
    </p:spTree>
    <p:extLst>
      <p:ext uri="{BB962C8B-B14F-4D97-AF65-F5344CB8AC3E}">
        <p14:creationId xmlns:p14="http://schemas.microsoft.com/office/powerpoint/2010/main" val="2172237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id="{80E625C0-B200-4B4D-9785-052E451DC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1646" y="82062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/>
              <a:t>An LCS </a:t>
            </a:r>
            <a:r>
              <a:rPr lang="en-US" spc="-5" dirty="0"/>
              <a:t>Algorithm</a:t>
            </a:r>
            <a:endParaRPr lang="en-US" altLang="en-US" dirty="0"/>
          </a:p>
        </p:txBody>
      </p:sp>
      <p:sp>
        <p:nvSpPr>
          <p:cNvPr id="3" name="object 9">
            <a:extLst>
              <a:ext uri="{FF2B5EF4-FFF2-40B4-BE49-F238E27FC236}">
                <a16:creationId xmlns:a16="http://schemas.microsoft.com/office/drawing/2014/main" id="{7ECCEA1E-93C2-8A4F-9AED-6E27CEB6F89F}"/>
              </a:ext>
            </a:extLst>
          </p:cNvPr>
          <p:cNvSpPr txBox="1"/>
          <p:nvPr/>
        </p:nvSpPr>
        <p:spPr>
          <a:xfrm>
            <a:off x="861646" y="1383362"/>
            <a:ext cx="7894955" cy="473265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65100">
              <a:spcBef>
                <a:spcPts val="270"/>
              </a:spcBef>
            </a:pPr>
            <a:r>
              <a:rPr b="1" dirty="0">
                <a:latin typeface="Tahoma"/>
                <a:cs typeface="Tahoma"/>
              </a:rPr>
              <a:t>Algorithm </a:t>
            </a:r>
            <a:r>
              <a:rPr spc="-5" dirty="0">
                <a:latin typeface="Tahoma"/>
                <a:cs typeface="Tahoma"/>
              </a:rPr>
              <a:t>LCS(X,Y</a:t>
            </a:r>
            <a:r>
              <a:rPr spc="-10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):</a:t>
            </a:r>
            <a:endParaRPr dirty="0">
              <a:latin typeface="Tahoma"/>
              <a:cs typeface="Tahoma"/>
            </a:endParaRPr>
          </a:p>
          <a:p>
            <a:pPr marL="165100">
              <a:spcBef>
                <a:spcPts val="175"/>
              </a:spcBef>
              <a:tabLst>
                <a:tab pos="1078865" algn="l"/>
              </a:tabLst>
            </a:pPr>
            <a:r>
              <a:rPr b="1" spc="-5" dirty="0">
                <a:latin typeface="Tahoma"/>
                <a:cs typeface="Tahoma"/>
              </a:rPr>
              <a:t>Input:	</a:t>
            </a:r>
            <a:r>
              <a:rPr spc="-5" dirty="0">
                <a:latin typeface="Tahoma"/>
                <a:cs typeface="Tahoma"/>
              </a:rPr>
              <a:t>Strings </a:t>
            </a:r>
            <a:r>
              <a:rPr dirty="0">
                <a:latin typeface="Tahoma"/>
                <a:cs typeface="Tahoma"/>
              </a:rPr>
              <a:t>X and Y with n and m </a:t>
            </a:r>
            <a:r>
              <a:rPr spc="-5" dirty="0">
                <a:latin typeface="Tahoma"/>
                <a:cs typeface="Tahoma"/>
              </a:rPr>
              <a:t>elements,</a:t>
            </a:r>
            <a:r>
              <a:rPr spc="-15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respectively</a:t>
            </a:r>
            <a:endParaRPr dirty="0">
              <a:latin typeface="Tahoma"/>
              <a:cs typeface="Tahoma"/>
            </a:endParaRPr>
          </a:p>
          <a:p>
            <a:pPr marL="508000" marR="157480" indent="-342900">
              <a:lnSpc>
                <a:spcPct val="89500"/>
              </a:lnSpc>
              <a:spcBef>
                <a:spcPts val="465"/>
              </a:spcBef>
            </a:pPr>
            <a:r>
              <a:rPr b="1" spc="-5" dirty="0">
                <a:latin typeface="Tahoma"/>
                <a:cs typeface="Tahoma"/>
              </a:rPr>
              <a:t>Output: </a:t>
            </a:r>
            <a:r>
              <a:rPr dirty="0">
                <a:latin typeface="Tahoma"/>
                <a:cs typeface="Tahoma"/>
              </a:rPr>
              <a:t>For i = </a:t>
            </a:r>
            <a:r>
              <a:rPr spc="-5" dirty="0">
                <a:latin typeface="Tahoma"/>
                <a:cs typeface="Tahoma"/>
              </a:rPr>
              <a:t>0,…,n-1, </a:t>
            </a:r>
            <a:r>
              <a:rPr dirty="0">
                <a:latin typeface="Tahoma"/>
                <a:cs typeface="Tahoma"/>
              </a:rPr>
              <a:t>j = </a:t>
            </a:r>
            <a:r>
              <a:rPr spc="-5" dirty="0">
                <a:latin typeface="Tahoma"/>
                <a:cs typeface="Tahoma"/>
              </a:rPr>
              <a:t>0,...,m-1, </a:t>
            </a:r>
            <a:r>
              <a:rPr dirty="0">
                <a:latin typeface="Tahoma"/>
                <a:cs typeface="Tahoma"/>
              </a:rPr>
              <a:t>the </a:t>
            </a:r>
            <a:r>
              <a:rPr spc="-5" dirty="0">
                <a:latin typeface="Tahoma"/>
                <a:cs typeface="Tahoma"/>
              </a:rPr>
              <a:t>length </a:t>
            </a:r>
            <a:r>
              <a:rPr dirty="0">
                <a:latin typeface="Tahoma"/>
                <a:cs typeface="Tahoma"/>
              </a:rPr>
              <a:t>L[i, </a:t>
            </a:r>
            <a:r>
              <a:rPr spc="-5" dirty="0">
                <a:latin typeface="Tahoma"/>
                <a:cs typeface="Tahoma"/>
              </a:rPr>
              <a:t>j] </a:t>
            </a:r>
            <a:r>
              <a:rPr dirty="0">
                <a:latin typeface="Tahoma"/>
                <a:cs typeface="Tahoma"/>
              </a:rPr>
              <a:t>of a </a:t>
            </a:r>
            <a:r>
              <a:rPr spc="-5" dirty="0">
                <a:latin typeface="Tahoma"/>
                <a:cs typeface="Tahoma"/>
              </a:rPr>
              <a:t>longest </a:t>
            </a:r>
            <a:r>
              <a:rPr dirty="0">
                <a:latin typeface="Tahoma"/>
                <a:cs typeface="Tahoma"/>
              </a:rPr>
              <a:t>string  that is a </a:t>
            </a:r>
            <a:r>
              <a:rPr spc="-5" dirty="0">
                <a:latin typeface="Tahoma"/>
                <a:cs typeface="Tahoma"/>
              </a:rPr>
              <a:t>subsequence </a:t>
            </a:r>
            <a:r>
              <a:rPr dirty="0">
                <a:latin typeface="Tahoma"/>
                <a:cs typeface="Tahoma"/>
              </a:rPr>
              <a:t>of </a:t>
            </a:r>
            <a:r>
              <a:rPr spc="-5" dirty="0">
                <a:latin typeface="Tahoma"/>
                <a:cs typeface="Tahoma"/>
              </a:rPr>
              <a:t>both </a:t>
            </a:r>
            <a:r>
              <a:rPr dirty="0">
                <a:latin typeface="Tahoma"/>
                <a:cs typeface="Tahoma"/>
              </a:rPr>
              <a:t>the string </a:t>
            </a:r>
            <a:r>
              <a:rPr spc="-5" dirty="0">
                <a:latin typeface="Tahoma"/>
                <a:cs typeface="Tahoma"/>
              </a:rPr>
              <a:t>X[0..i] </a:t>
            </a:r>
            <a:r>
              <a:rPr dirty="0">
                <a:latin typeface="Tahoma"/>
                <a:cs typeface="Tahoma"/>
              </a:rPr>
              <a:t>= </a:t>
            </a:r>
            <a:r>
              <a:rPr spc="-5" dirty="0">
                <a:latin typeface="Tahoma"/>
                <a:cs typeface="Tahoma"/>
              </a:rPr>
              <a:t>x</a:t>
            </a:r>
            <a:r>
              <a:rPr spc="-7" baseline="-20833" dirty="0">
                <a:latin typeface="Tahoma"/>
                <a:cs typeface="Tahoma"/>
              </a:rPr>
              <a:t>0</a:t>
            </a:r>
            <a:r>
              <a:rPr spc="-5" dirty="0">
                <a:latin typeface="Tahoma"/>
                <a:cs typeface="Tahoma"/>
              </a:rPr>
              <a:t>x</a:t>
            </a:r>
            <a:r>
              <a:rPr spc="-7" baseline="-20833" dirty="0">
                <a:latin typeface="Tahoma"/>
                <a:cs typeface="Tahoma"/>
              </a:rPr>
              <a:t>1</a:t>
            </a:r>
            <a:r>
              <a:rPr spc="-5" dirty="0">
                <a:latin typeface="Tahoma"/>
                <a:cs typeface="Tahoma"/>
              </a:rPr>
              <a:t>x</a:t>
            </a:r>
            <a:r>
              <a:rPr spc="-7" baseline="-20833" dirty="0">
                <a:latin typeface="Tahoma"/>
                <a:cs typeface="Tahoma"/>
              </a:rPr>
              <a:t>2</a:t>
            </a:r>
            <a:r>
              <a:rPr spc="-5" dirty="0">
                <a:latin typeface="Tahoma"/>
                <a:cs typeface="Tahoma"/>
              </a:rPr>
              <a:t>…x</a:t>
            </a:r>
            <a:r>
              <a:rPr spc="-7" baseline="-20833" dirty="0">
                <a:latin typeface="Tahoma"/>
                <a:cs typeface="Tahoma"/>
              </a:rPr>
              <a:t>i </a:t>
            </a:r>
            <a:r>
              <a:rPr dirty="0">
                <a:latin typeface="Tahoma"/>
                <a:cs typeface="Tahoma"/>
              </a:rPr>
              <a:t>and the  </a:t>
            </a:r>
            <a:r>
              <a:rPr spc="-5" dirty="0">
                <a:latin typeface="Tahoma"/>
                <a:cs typeface="Tahoma"/>
              </a:rPr>
              <a:t>string </a:t>
            </a:r>
            <a:r>
              <a:rPr dirty="0">
                <a:latin typeface="Tahoma"/>
                <a:cs typeface="Tahoma"/>
              </a:rPr>
              <a:t>Y </a:t>
            </a:r>
            <a:r>
              <a:rPr spc="-5" dirty="0">
                <a:latin typeface="Tahoma"/>
                <a:cs typeface="Tahoma"/>
              </a:rPr>
              <a:t>[0.. j] </a:t>
            </a:r>
            <a:r>
              <a:rPr dirty="0">
                <a:latin typeface="Tahoma"/>
                <a:cs typeface="Tahoma"/>
              </a:rPr>
              <a:t>=</a:t>
            </a:r>
            <a:r>
              <a:rPr spc="-1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y</a:t>
            </a:r>
            <a:r>
              <a:rPr baseline="-20833" dirty="0">
                <a:latin typeface="Tahoma"/>
                <a:cs typeface="Tahoma"/>
              </a:rPr>
              <a:t>0</a:t>
            </a:r>
            <a:r>
              <a:rPr dirty="0">
                <a:latin typeface="Tahoma"/>
                <a:cs typeface="Tahoma"/>
              </a:rPr>
              <a:t>y</a:t>
            </a:r>
            <a:r>
              <a:rPr baseline="-20833" dirty="0">
                <a:latin typeface="Tahoma"/>
                <a:cs typeface="Tahoma"/>
              </a:rPr>
              <a:t>1</a:t>
            </a:r>
            <a:r>
              <a:rPr dirty="0">
                <a:latin typeface="Tahoma"/>
                <a:cs typeface="Tahoma"/>
              </a:rPr>
              <a:t>y</a:t>
            </a:r>
            <a:r>
              <a:rPr baseline="-20833" dirty="0">
                <a:latin typeface="Tahoma"/>
                <a:cs typeface="Tahoma"/>
              </a:rPr>
              <a:t>2</a:t>
            </a:r>
            <a:r>
              <a:rPr dirty="0">
                <a:latin typeface="Tahoma"/>
                <a:cs typeface="Tahoma"/>
              </a:rPr>
              <a:t>…y</a:t>
            </a:r>
            <a:r>
              <a:rPr baseline="-20833" dirty="0">
                <a:latin typeface="Tahoma"/>
                <a:cs typeface="Tahoma"/>
              </a:rPr>
              <a:t>j</a:t>
            </a:r>
          </a:p>
          <a:p>
            <a:pPr marL="165100">
              <a:spcBef>
                <a:spcPts val="170"/>
              </a:spcBef>
            </a:pPr>
            <a:r>
              <a:rPr b="1" dirty="0">
                <a:latin typeface="Tahoma"/>
                <a:cs typeface="Tahoma"/>
              </a:rPr>
              <a:t>for </a:t>
            </a:r>
            <a:r>
              <a:rPr dirty="0">
                <a:latin typeface="Tahoma"/>
                <a:cs typeface="Tahoma"/>
              </a:rPr>
              <a:t>i </a:t>
            </a:r>
            <a:r>
              <a:rPr spc="-5" dirty="0">
                <a:latin typeface="Tahoma"/>
                <a:cs typeface="Tahoma"/>
              </a:rPr>
              <a:t>=1 </a:t>
            </a:r>
            <a:r>
              <a:rPr dirty="0">
                <a:latin typeface="Tahoma"/>
                <a:cs typeface="Tahoma"/>
              </a:rPr>
              <a:t>to n-1</a:t>
            </a:r>
            <a:r>
              <a:rPr spc="-10" dirty="0">
                <a:latin typeface="Tahoma"/>
                <a:cs typeface="Tahoma"/>
              </a:rPr>
              <a:t> </a:t>
            </a:r>
            <a:r>
              <a:rPr b="1" dirty="0">
                <a:latin typeface="Tahoma"/>
                <a:cs typeface="Tahoma"/>
              </a:rPr>
              <a:t>do</a:t>
            </a:r>
            <a:endParaRPr dirty="0">
              <a:latin typeface="Tahoma"/>
              <a:cs typeface="Tahoma"/>
            </a:endParaRPr>
          </a:p>
          <a:p>
            <a:pPr marL="508000">
              <a:spcBef>
                <a:spcPts val="240"/>
              </a:spcBef>
            </a:pPr>
            <a:r>
              <a:rPr spc="-5" dirty="0">
                <a:latin typeface="Tahoma"/>
                <a:cs typeface="Tahoma"/>
              </a:rPr>
              <a:t>L[i,-1] </a:t>
            </a:r>
            <a:r>
              <a:rPr dirty="0">
                <a:latin typeface="Tahoma"/>
                <a:cs typeface="Tahoma"/>
              </a:rPr>
              <a:t>=</a:t>
            </a:r>
            <a:r>
              <a:rPr spc="-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0</a:t>
            </a:r>
          </a:p>
          <a:p>
            <a:pPr marL="165100">
              <a:spcBef>
                <a:spcPts val="240"/>
              </a:spcBef>
            </a:pPr>
            <a:r>
              <a:rPr b="1" dirty="0">
                <a:latin typeface="Tahoma"/>
                <a:cs typeface="Tahoma"/>
              </a:rPr>
              <a:t>for </a:t>
            </a:r>
            <a:r>
              <a:rPr dirty="0">
                <a:latin typeface="Tahoma"/>
                <a:cs typeface="Tahoma"/>
              </a:rPr>
              <a:t>j </a:t>
            </a:r>
            <a:r>
              <a:rPr spc="-5" dirty="0">
                <a:latin typeface="Tahoma"/>
                <a:cs typeface="Tahoma"/>
              </a:rPr>
              <a:t>=0 </a:t>
            </a:r>
            <a:r>
              <a:rPr dirty="0">
                <a:latin typeface="Tahoma"/>
                <a:cs typeface="Tahoma"/>
              </a:rPr>
              <a:t>to </a:t>
            </a:r>
            <a:r>
              <a:rPr spc="-5" dirty="0">
                <a:latin typeface="Tahoma"/>
                <a:cs typeface="Tahoma"/>
              </a:rPr>
              <a:t>m-1 </a:t>
            </a:r>
            <a:r>
              <a:rPr b="1" dirty="0">
                <a:latin typeface="Tahoma"/>
                <a:cs typeface="Tahoma"/>
              </a:rPr>
              <a:t>do</a:t>
            </a:r>
            <a:endParaRPr dirty="0">
              <a:latin typeface="Tahoma"/>
              <a:cs typeface="Tahoma"/>
            </a:endParaRPr>
          </a:p>
          <a:p>
            <a:pPr marL="508000">
              <a:spcBef>
                <a:spcPts val="240"/>
              </a:spcBef>
            </a:pPr>
            <a:r>
              <a:rPr spc="-5" dirty="0">
                <a:latin typeface="Tahoma"/>
                <a:cs typeface="Tahoma"/>
              </a:rPr>
              <a:t>L[-1,j] </a:t>
            </a:r>
            <a:r>
              <a:rPr dirty="0">
                <a:latin typeface="Tahoma"/>
                <a:cs typeface="Tahoma"/>
              </a:rPr>
              <a:t>=</a:t>
            </a:r>
            <a:r>
              <a:rPr spc="-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0</a:t>
            </a:r>
          </a:p>
          <a:p>
            <a:pPr marL="165100">
              <a:spcBef>
                <a:spcPts val="140"/>
              </a:spcBef>
            </a:pPr>
            <a:r>
              <a:rPr b="1" dirty="0">
                <a:latin typeface="Tahoma"/>
                <a:cs typeface="Tahoma"/>
              </a:rPr>
              <a:t>for </a:t>
            </a:r>
            <a:r>
              <a:rPr dirty="0">
                <a:latin typeface="Tahoma"/>
                <a:cs typeface="Tahoma"/>
              </a:rPr>
              <a:t>i </a:t>
            </a:r>
            <a:r>
              <a:rPr spc="-5" dirty="0">
                <a:latin typeface="Tahoma"/>
                <a:cs typeface="Tahoma"/>
              </a:rPr>
              <a:t>=0 </a:t>
            </a:r>
            <a:r>
              <a:rPr dirty="0">
                <a:latin typeface="Tahoma"/>
                <a:cs typeface="Tahoma"/>
              </a:rPr>
              <a:t>to n-1</a:t>
            </a:r>
            <a:r>
              <a:rPr spc="-10" dirty="0">
                <a:latin typeface="Tahoma"/>
                <a:cs typeface="Tahoma"/>
              </a:rPr>
              <a:t> </a:t>
            </a:r>
            <a:r>
              <a:rPr b="1" dirty="0">
                <a:latin typeface="Tahoma"/>
                <a:cs typeface="Tahoma"/>
              </a:rPr>
              <a:t>do</a:t>
            </a:r>
            <a:endParaRPr dirty="0">
              <a:latin typeface="Tahoma"/>
              <a:cs typeface="Tahoma"/>
            </a:endParaRPr>
          </a:p>
          <a:p>
            <a:pPr marL="1079500" marR="5303520" indent="-571500">
              <a:lnSpc>
                <a:spcPct val="111100"/>
              </a:lnSpc>
              <a:tabLst>
                <a:tab pos="2059305" algn="l"/>
              </a:tabLst>
            </a:pPr>
            <a:r>
              <a:rPr b="1" dirty="0">
                <a:latin typeface="Tahoma"/>
                <a:cs typeface="Tahoma"/>
              </a:rPr>
              <a:t>for </a:t>
            </a:r>
            <a:r>
              <a:rPr dirty="0">
                <a:latin typeface="Tahoma"/>
                <a:cs typeface="Tahoma"/>
              </a:rPr>
              <a:t>j </a:t>
            </a:r>
            <a:r>
              <a:rPr spc="-5" dirty="0">
                <a:latin typeface="Tahoma"/>
                <a:cs typeface="Tahoma"/>
              </a:rPr>
              <a:t>=0 </a:t>
            </a:r>
            <a:r>
              <a:rPr dirty="0">
                <a:latin typeface="Tahoma"/>
                <a:cs typeface="Tahoma"/>
              </a:rPr>
              <a:t>to </a:t>
            </a:r>
            <a:r>
              <a:rPr spc="-5" dirty="0">
                <a:latin typeface="Tahoma"/>
                <a:cs typeface="Tahoma"/>
              </a:rPr>
              <a:t>m-1 </a:t>
            </a:r>
            <a:r>
              <a:rPr b="1" dirty="0">
                <a:latin typeface="Tahoma"/>
                <a:cs typeface="Tahoma"/>
              </a:rPr>
              <a:t>do  if</a:t>
            </a:r>
            <a:r>
              <a:rPr b="1" spc="-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x</a:t>
            </a:r>
            <a:r>
              <a:rPr baseline="-20833" dirty="0">
                <a:latin typeface="Tahoma"/>
                <a:cs typeface="Tahoma"/>
              </a:rPr>
              <a:t>i</a:t>
            </a:r>
            <a:r>
              <a:rPr spc="277" baseline="-20833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= </a:t>
            </a:r>
            <a:r>
              <a:rPr spc="-5" dirty="0">
                <a:latin typeface="Tahoma"/>
                <a:cs typeface="Tahoma"/>
              </a:rPr>
              <a:t>y</a:t>
            </a:r>
            <a:r>
              <a:rPr baseline="-20833" dirty="0">
                <a:latin typeface="Tahoma"/>
                <a:cs typeface="Tahoma"/>
              </a:rPr>
              <a:t>j	</a:t>
            </a:r>
            <a:r>
              <a:rPr b="1" dirty="0">
                <a:latin typeface="Tahoma"/>
                <a:cs typeface="Tahoma"/>
              </a:rPr>
              <a:t>th</a:t>
            </a:r>
            <a:r>
              <a:rPr b="1" spc="-5" dirty="0">
                <a:latin typeface="Tahoma"/>
                <a:cs typeface="Tahoma"/>
              </a:rPr>
              <a:t>en</a:t>
            </a:r>
            <a:endParaRPr dirty="0">
              <a:latin typeface="Tahoma"/>
              <a:cs typeface="Tahoma"/>
            </a:endParaRPr>
          </a:p>
          <a:p>
            <a:pPr marL="1993900">
              <a:spcBef>
                <a:spcPts val="240"/>
              </a:spcBef>
            </a:pPr>
            <a:r>
              <a:rPr dirty="0">
                <a:solidFill>
                  <a:srgbClr val="00B0F0"/>
                </a:solidFill>
                <a:latin typeface="Tahoma"/>
                <a:cs typeface="Tahoma"/>
              </a:rPr>
              <a:t>L[i, j] = </a:t>
            </a:r>
            <a:r>
              <a:rPr spc="-5" dirty="0">
                <a:solidFill>
                  <a:srgbClr val="00B0F0"/>
                </a:solidFill>
                <a:latin typeface="Tahoma"/>
                <a:cs typeface="Tahoma"/>
              </a:rPr>
              <a:t>L[i-1, j-1] </a:t>
            </a:r>
            <a:r>
              <a:rPr dirty="0">
                <a:solidFill>
                  <a:srgbClr val="00B0F0"/>
                </a:solidFill>
                <a:latin typeface="Tahoma"/>
                <a:cs typeface="Tahoma"/>
              </a:rPr>
              <a:t>+</a:t>
            </a:r>
            <a:r>
              <a:rPr spc="-10" dirty="0">
                <a:solidFill>
                  <a:srgbClr val="00B0F0"/>
                </a:solidFill>
                <a:latin typeface="Tahoma"/>
                <a:cs typeface="Tahoma"/>
              </a:rPr>
              <a:t> </a:t>
            </a:r>
            <a:r>
              <a:rPr dirty="0">
                <a:solidFill>
                  <a:srgbClr val="00B0F0"/>
                </a:solidFill>
                <a:latin typeface="Tahoma"/>
                <a:cs typeface="Tahoma"/>
              </a:rPr>
              <a:t>1</a:t>
            </a:r>
          </a:p>
          <a:p>
            <a:pPr marL="1079500">
              <a:spcBef>
                <a:spcPts val="140"/>
              </a:spcBef>
            </a:pPr>
            <a:r>
              <a:rPr b="1" spc="-5" dirty="0">
                <a:latin typeface="Tahoma"/>
                <a:cs typeface="Tahoma"/>
              </a:rPr>
              <a:t>else</a:t>
            </a:r>
            <a:endParaRPr dirty="0">
              <a:latin typeface="Tahoma"/>
              <a:cs typeface="Tahoma"/>
            </a:endParaRPr>
          </a:p>
          <a:p>
            <a:pPr marL="1993900">
              <a:spcBef>
                <a:spcPts val="240"/>
              </a:spcBef>
            </a:pPr>
            <a:r>
              <a:rPr dirty="0">
                <a:solidFill>
                  <a:srgbClr val="00B0F0"/>
                </a:solidFill>
                <a:latin typeface="Tahoma"/>
                <a:cs typeface="Tahoma"/>
              </a:rPr>
              <a:t>L[i, j] = </a:t>
            </a:r>
            <a:r>
              <a:rPr spc="-5" dirty="0">
                <a:solidFill>
                  <a:srgbClr val="00B0F0"/>
                </a:solidFill>
                <a:latin typeface="Tahoma"/>
                <a:cs typeface="Tahoma"/>
              </a:rPr>
              <a:t>max{L[i-1, </a:t>
            </a:r>
            <a:r>
              <a:rPr dirty="0">
                <a:solidFill>
                  <a:srgbClr val="00B0F0"/>
                </a:solidFill>
                <a:latin typeface="Tahoma"/>
                <a:cs typeface="Tahoma"/>
              </a:rPr>
              <a:t>j] , L[i,</a:t>
            </a:r>
            <a:r>
              <a:rPr spc="-10" dirty="0">
                <a:solidFill>
                  <a:srgbClr val="00B0F0"/>
                </a:solidFill>
                <a:latin typeface="Tahoma"/>
                <a:cs typeface="Tahoma"/>
              </a:rPr>
              <a:t> </a:t>
            </a:r>
            <a:r>
              <a:rPr spc="-5" dirty="0">
                <a:solidFill>
                  <a:srgbClr val="00B0F0"/>
                </a:solidFill>
                <a:latin typeface="Tahoma"/>
                <a:cs typeface="Tahoma"/>
              </a:rPr>
              <a:t>j-1]}</a:t>
            </a:r>
            <a:endParaRPr dirty="0">
              <a:solidFill>
                <a:srgbClr val="00B0F0"/>
              </a:solidFill>
              <a:latin typeface="Tahoma"/>
              <a:cs typeface="Tahoma"/>
            </a:endParaRPr>
          </a:p>
          <a:p>
            <a:pPr marL="165100">
              <a:spcBef>
                <a:spcPts val="240"/>
              </a:spcBef>
            </a:pPr>
            <a:r>
              <a:rPr b="1" dirty="0">
                <a:latin typeface="Tahoma"/>
                <a:cs typeface="Tahoma"/>
              </a:rPr>
              <a:t>return </a:t>
            </a:r>
            <a:r>
              <a:rPr dirty="0">
                <a:latin typeface="Tahoma"/>
                <a:cs typeface="Tahoma"/>
              </a:rPr>
              <a:t>array</a:t>
            </a:r>
            <a:r>
              <a:rPr spc="-1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762138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id="{80E625C0-B200-4B4D-9785-052E451DC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1646" y="82062"/>
            <a:ext cx="7772400" cy="838200"/>
          </a:xfrm>
        </p:spPr>
        <p:txBody>
          <a:bodyPr>
            <a:normAutofit/>
          </a:bodyPr>
          <a:lstStyle/>
          <a:p>
            <a:r>
              <a:rPr lang="en-US" spc="-5" dirty="0"/>
              <a:t>Analysis	</a:t>
            </a:r>
            <a:r>
              <a:rPr lang="en-US" dirty="0"/>
              <a:t>of LCS </a:t>
            </a:r>
            <a:r>
              <a:rPr lang="en-US" spc="-5" dirty="0"/>
              <a:t>Algorithm</a:t>
            </a:r>
            <a:endParaRPr lang="en-US" altLang="en-US" dirty="0"/>
          </a:p>
        </p:txBody>
      </p:sp>
      <p:sp>
        <p:nvSpPr>
          <p:cNvPr id="3" name="object 11">
            <a:extLst>
              <a:ext uri="{FF2B5EF4-FFF2-40B4-BE49-F238E27FC236}">
                <a16:creationId xmlns:a16="http://schemas.microsoft.com/office/drawing/2014/main" id="{C60D72FB-0ECA-6C4B-ADB4-1AA5DFD17B5C}"/>
              </a:ext>
            </a:extLst>
          </p:cNvPr>
          <p:cNvSpPr txBox="1">
            <a:spLocks/>
          </p:cNvSpPr>
          <p:nvPr/>
        </p:nvSpPr>
        <p:spPr>
          <a:xfrm>
            <a:off x="861646" y="1520825"/>
            <a:ext cx="10515600" cy="361291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760">
              <a:lnSpc>
                <a:spcPct val="100000"/>
              </a:lnSpc>
              <a:spcBef>
                <a:spcPts val="305"/>
              </a:spcBef>
            </a:pPr>
            <a:r>
              <a:rPr lang="en-US" dirty="0"/>
              <a:t>We </a:t>
            </a:r>
            <a:r>
              <a:rPr lang="en-US" spc="-5" dirty="0"/>
              <a:t>have </a:t>
            </a:r>
            <a:r>
              <a:rPr lang="en-US" dirty="0"/>
              <a:t>two </a:t>
            </a:r>
            <a:r>
              <a:rPr lang="en-US" spc="-5" dirty="0"/>
              <a:t>nested</a:t>
            </a:r>
            <a:r>
              <a:rPr lang="en-US" spc="-10" dirty="0"/>
              <a:t> </a:t>
            </a:r>
            <a:r>
              <a:rPr lang="en-US" spc="-5" dirty="0"/>
              <a:t>loops</a:t>
            </a:r>
          </a:p>
          <a:p>
            <a:pPr marL="1019810" indent="-285750">
              <a:lnSpc>
                <a:spcPct val="100000"/>
              </a:lnSpc>
              <a:spcBef>
                <a:spcPts val="220"/>
              </a:spcBef>
              <a:buSzPct val="58928"/>
              <a:buFont typeface="Wingdings"/>
              <a:buChar char=""/>
              <a:tabLst>
                <a:tab pos="1020444" algn="l"/>
              </a:tabLst>
            </a:pPr>
            <a:r>
              <a:rPr lang="en-US" spc="-5" dirty="0"/>
              <a:t>The outer one </a:t>
            </a:r>
            <a:r>
              <a:rPr lang="en-US" dirty="0"/>
              <a:t>iterates </a:t>
            </a:r>
            <a:r>
              <a:rPr lang="en-US" sz="2850" i="1" spc="-30" dirty="0">
                <a:solidFill>
                  <a:srgbClr val="515A9E"/>
                </a:solidFill>
                <a:latin typeface="Tahoma"/>
                <a:cs typeface="Tahoma"/>
              </a:rPr>
              <a:t>n</a:t>
            </a:r>
            <a:r>
              <a:rPr lang="en-US" sz="2850" i="1" spc="-20" dirty="0">
                <a:solidFill>
                  <a:srgbClr val="515A9E"/>
                </a:solidFill>
                <a:latin typeface="Tahoma"/>
                <a:cs typeface="Tahoma"/>
              </a:rPr>
              <a:t> </a:t>
            </a:r>
            <a:r>
              <a:rPr lang="en-US" dirty="0"/>
              <a:t>times</a:t>
            </a:r>
            <a:endParaRPr lang="en-US" dirty="0">
              <a:latin typeface="Tahoma"/>
              <a:cs typeface="Tahoma"/>
            </a:endParaRPr>
          </a:p>
          <a:p>
            <a:pPr marL="1019810" indent="-285750">
              <a:lnSpc>
                <a:spcPct val="100000"/>
              </a:lnSpc>
              <a:spcBef>
                <a:spcPts val="280"/>
              </a:spcBef>
              <a:buSzPct val="58928"/>
              <a:buFont typeface="Wingdings"/>
              <a:buChar char=""/>
              <a:tabLst>
                <a:tab pos="1020444" algn="l"/>
              </a:tabLst>
            </a:pPr>
            <a:r>
              <a:rPr lang="en-US" spc="-5" dirty="0"/>
              <a:t>The </a:t>
            </a:r>
            <a:r>
              <a:rPr lang="en-US" dirty="0"/>
              <a:t>inner </a:t>
            </a:r>
            <a:r>
              <a:rPr lang="en-US" spc="-5" dirty="0"/>
              <a:t>one </a:t>
            </a:r>
            <a:r>
              <a:rPr lang="en-US" dirty="0"/>
              <a:t>iterates </a:t>
            </a:r>
            <a:r>
              <a:rPr lang="en-US" sz="2850" i="1" spc="-45" dirty="0">
                <a:solidFill>
                  <a:srgbClr val="515A9E"/>
                </a:solidFill>
                <a:latin typeface="Tahoma"/>
                <a:cs typeface="Tahoma"/>
              </a:rPr>
              <a:t>m</a:t>
            </a:r>
            <a:r>
              <a:rPr lang="en-US" sz="2850" i="1" spc="-30" dirty="0">
                <a:solidFill>
                  <a:srgbClr val="515A9E"/>
                </a:solidFill>
                <a:latin typeface="Tahoma"/>
                <a:cs typeface="Tahoma"/>
              </a:rPr>
              <a:t> </a:t>
            </a:r>
            <a:r>
              <a:rPr lang="en-US" dirty="0"/>
              <a:t>times</a:t>
            </a:r>
            <a:endParaRPr lang="en-US" dirty="0">
              <a:latin typeface="Tahoma"/>
              <a:cs typeface="Tahoma"/>
            </a:endParaRPr>
          </a:p>
          <a:p>
            <a:pPr marL="1012825" marR="302260" indent="-279400">
              <a:lnSpc>
                <a:spcPts val="3030"/>
              </a:lnSpc>
              <a:spcBef>
                <a:spcPts val="710"/>
              </a:spcBef>
              <a:buSzPct val="58928"/>
              <a:buFont typeface="Wingdings"/>
              <a:buChar char=""/>
              <a:tabLst>
                <a:tab pos="1020444" algn="l"/>
              </a:tabLst>
            </a:pPr>
            <a:r>
              <a:rPr lang="en-US" dirty="0"/>
              <a:t>A </a:t>
            </a:r>
            <a:r>
              <a:rPr lang="en-US" spc="-5" dirty="0"/>
              <a:t>constant amount </a:t>
            </a:r>
            <a:r>
              <a:rPr lang="en-US" dirty="0"/>
              <a:t>of work is </a:t>
            </a:r>
            <a:r>
              <a:rPr lang="en-US" spc="-5" dirty="0"/>
              <a:t>done inside  each </a:t>
            </a:r>
            <a:r>
              <a:rPr lang="en-US" dirty="0"/>
              <a:t>iteration of the inner</a:t>
            </a:r>
            <a:r>
              <a:rPr lang="en-US" spc="-25" dirty="0"/>
              <a:t> </a:t>
            </a:r>
            <a:r>
              <a:rPr lang="en-US" dirty="0"/>
              <a:t>loop</a:t>
            </a:r>
          </a:p>
          <a:p>
            <a:pPr marL="1019810" indent="-285750">
              <a:lnSpc>
                <a:spcPct val="100000"/>
              </a:lnSpc>
              <a:spcBef>
                <a:spcPts val="210"/>
              </a:spcBef>
              <a:buSzPct val="58928"/>
              <a:buFont typeface="Wingdings"/>
              <a:buChar char=""/>
              <a:tabLst>
                <a:tab pos="1020444" algn="l"/>
              </a:tabLst>
            </a:pPr>
            <a:r>
              <a:rPr lang="en-US" spc="-5" dirty="0"/>
              <a:t>Thus, </a:t>
            </a:r>
            <a:r>
              <a:rPr lang="en-US" dirty="0"/>
              <a:t>the total running </a:t>
            </a:r>
            <a:r>
              <a:rPr lang="en-US" spc="-5" dirty="0"/>
              <a:t>time </a:t>
            </a:r>
            <a:r>
              <a:rPr lang="en-US" dirty="0"/>
              <a:t>is</a:t>
            </a:r>
            <a:r>
              <a:rPr lang="en-US" spc="-20" dirty="0"/>
              <a:t> O(</a:t>
            </a:r>
            <a:r>
              <a:rPr lang="en-US" sz="2850" i="1" spc="-20" dirty="0">
                <a:solidFill>
                  <a:srgbClr val="515A9E"/>
                </a:solidFill>
                <a:latin typeface="Tahoma"/>
                <a:cs typeface="Tahoma"/>
              </a:rPr>
              <a:t>nm</a:t>
            </a:r>
            <a:r>
              <a:rPr lang="en-US" spc="-20" dirty="0"/>
              <a:t>)</a:t>
            </a:r>
            <a:endParaRPr lang="en-US" dirty="0">
              <a:latin typeface="Tahoma"/>
              <a:cs typeface="Tahoma"/>
            </a:endParaRPr>
          </a:p>
          <a:p>
            <a:pPr marL="619760" marR="5080">
              <a:lnSpc>
                <a:spcPct val="90300"/>
              </a:lnSpc>
              <a:spcBef>
                <a:spcPts val="760"/>
              </a:spcBef>
            </a:pPr>
            <a:r>
              <a:rPr lang="en-US" spc="-5" dirty="0"/>
              <a:t>Answer is contained in L[</a:t>
            </a:r>
            <a:r>
              <a:rPr lang="en-US" spc="-5" dirty="0" err="1"/>
              <a:t>n,m</a:t>
            </a:r>
            <a:r>
              <a:rPr lang="en-US" spc="-5" dirty="0"/>
              <a:t>] </a:t>
            </a:r>
            <a:r>
              <a:rPr lang="en-US" dirty="0"/>
              <a:t>(and the </a:t>
            </a:r>
            <a:r>
              <a:rPr lang="en-US" spc="-5" dirty="0"/>
              <a:t>subsequence can be recovered </a:t>
            </a:r>
            <a:r>
              <a:rPr lang="en-US" dirty="0"/>
              <a:t>from </a:t>
            </a:r>
            <a:r>
              <a:rPr lang="en-US" spc="-5" dirty="0"/>
              <a:t>the </a:t>
            </a:r>
            <a:r>
              <a:rPr lang="en-US" dirty="0"/>
              <a:t>L</a:t>
            </a:r>
            <a:r>
              <a:rPr lang="en-US" spc="-5" dirty="0"/>
              <a:t> table).</a:t>
            </a:r>
          </a:p>
        </p:txBody>
      </p:sp>
    </p:spTree>
    <p:extLst>
      <p:ext uri="{BB962C8B-B14F-4D97-AF65-F5344CB8AC3E}">
        <p14:creationId xmlns:p14="http://schemas.microsoft.com/office/powerpoint/2010/main" val="145468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id="{80E625C0-B200-4B4D-9785-052E451DC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1646" y="82062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Longest Common Subsequence (LCS)</a:t>
            </a:r>
            <a:endParaRPr lang="en-US" altLang="en-US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DDD7151C-87C1-6442-B24E-CD7B21E46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" y="1600200"/>
            <a:ext cx="100012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25425" indent="-225425">
              <a:buFontTx/>
              <a:buChar char="•"/>
            </a:pPr>
            <a:r>
              <a:rPr lang="en-US" sz="2800" dirty="0"/>
              <a:t>The Longest Common Subsequence (LCS) of two strings is the longest sequence of characters that appear in the same order in both strings.</a:t>
            </a:r>
          </a:p>
          <a:p>
            <a:pPr marL="225425" indent="-225425">
              <a:buFontTx/>
              <a:buChar char="•"/>
            </a:pPr>
            <a:endParaRPr lang="en-US" sz="2800" dirty="0"/>
          </a:p>
          <a:p>
            <a:pPr marL="225425" indent="-225425">
              <a:buFontTx/>
              <a:buChar char="•"/>
            </a:pPr>
            <a:r>
              <a:rPr lang="en-US" sz="2800" dirty="0"/>
              <a:t> It differs from the </a:t>
            </a:r>
            <a:r>
              <a:rPr lang="en-US" sz="2800" dirty="0">
                <a:hlinkClick r:id="rId2" tooltip="Longest common substring problem"/>
              </a:rPr>
              <a:t>longest common substring problem</a:t>
            </a:r>
            <a:r>
              <a:rPr lang="en-US" sz="2800" dirty="0"/>
              <a:t>: unlike substrings, subsequences are not required to occupy consecutive positions within the original sequences. </a:t>
            </a:r>
          </a:p>
          <a:p>
            <a:pPr marL="225425" indent="-225425">
              <a:buFontTx/>
              <a:buChar char="•"/>
            </a:pPr>
            <a:endParaRPr lang="en-US" sz="2800" dirty="0"/>
          </a:p>
          <a:p>
            <a:pPr marL="225425" indent="-225425">
              <a:buFontTx/>
              <a:buChar char="•"/>
            </a:pPr>
            <a:r>
              <a:rPr lang="en-US" sz="2800" b="1" dirty="0"/>
              <a:t>Finding the length of the LCS is a classic dynamic programming problem.</a:t>
            </a:r>
          </a:p>
        </p:txBody>
      </p:sp>
    </p:spTree>
    <p:extLst>
      <p:ext uri="{BB962C8B-B14F-4D97-AF65-F5344CB8AC3E}">
        <p14:creationId xmlns:p14="http://schemas.microsoft.com/office/powerpoint/2010/main" val="70753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id="{80E625C0-B200-4B4D-9785-052E451DC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1646" y="82062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Longest Common Subsequence (LCS)</a:t>
            </a:r>
            <a:endParaRPr lang="en-US" altLang="en-US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DDD7151C-87C1-6442-B24E-CD7B21E46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5425" indent="-225425">
              <a:buFontTx/>
              <a:buChar char="•"/>
            </a:pP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Given two sequences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find a longest subsequence common to them both.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AC4F6D94-6BA2-AD4F-BC33-89D201BA2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639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5E5E22CD-AC00-0E4F-859F-D592C45C3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639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D6142230-A8E3-EA47-817B-74F2B8F5A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163" y="3763964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1B4D2C71-75E3-7D4A-A121-BC39A5194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3763964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F512A0FC-AF23-2245-885F-39ADE7EA9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1" y="3763964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948BC62C-20C3-964B-8937-13F845802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275" y="37639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E8491687-4403-814A-A2BC-892792A3C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9" y="3763964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4E99D44A-7F7C-254A-8E8A-C4A5BFC2C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801" y="3763964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F68E809D-262E-9C43-BBF6-810F64B94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783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000BD2C9-82E6-0E44-9FDA-D73136F8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4678364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F5E85D62-E963-5942-B6A8-9B5B2E87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164" y="4678364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2CAA4DFE-EA97-3D48-AA1B-DE3A15FF5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4678364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FDF07894-EC67-D544-9A3F-4633E9E8A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46783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67784188-7D4F-0743-8A18-A05767D52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276" y="4678364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02938490-A4FE-394F-B424-D0368E41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9" y="4678364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grpSp>
        <p:nvGrpSpPr>
          <p:cNvPr id="26" name="Group 21">
            <a:extLst>
              <a:ext uri="{FF2B5EF4-FFF2-40B4-BE49-F238E27FC236}">
                <a16:creationId xmlns:a16="http://schemas.microsoft.com/office/drawing/2014/main" id="{C527BEC1-CAEC-6349-97C5-93C198E58D11}"/>
              </a:ext>
            </a:extLst>
          </p:cNvPr>
          <p:cNvGrpSpPr>
            <a:grpSpLocks/>
          </p:cNvGrpSpPr>
          <p:nvPr/>
        </p:nvGrpSpPr>
        <p:grpSpPr bwMode="auto">
          <a:xfrm>
            <a:off x="2209801" y="2743202"/>
            <a:ext cx="3209925" cy="659565"/>
            <a:chOff x="432" y="2160"/>
            <a:chExt cx="2022" cy="598"/>
          </a:xfrm>
        </p:grpSpPr>
        <p:sp>
          <p:nvSpPr>
            <p:cNvPr id="27" name="Arc 22">
              <a:extLst>
                <a:ext uri="{FF2B5EF4-FFF2-40B4-BE49-F238E27FC236}">
                  <a16:creationId xmlns:a16="http://schemas.microsoft.com/office/drawing/2014/main" id="{F90E5FAD-138C-DD4D-B834-AB6061D4593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432" y="2160"/>
              <a:ext cx="480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23">
              <a:extLst>
                <a:ext uri="{FF2B5EF4-FFF2-40B4-BE49-F238E27FC236}">
                  <a16:creationId xmlns:a16="http://schemas.microsoft.com/office/drawing/2014/main" id="{87F0617A-45EE-CB46-82C2-64EAA3CC0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2228"/>
              <a:ext cx="150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“a”</a:t>
              </a:r>
              <a:r>
                <a:rPr lang="en-US" sz="3200" i="1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 not </a:t>
              </a:r>
              <a:r>
                <a:rPr lang="en-US" i="1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320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“the”</a:t>
              </a:r>
            </a:p>
          </p:txBody>
        </p:sp>
      </p:grpSp>
      <p:sp>
        <p:nvSpPr>
          <p:cNvPr id="29" name="AutoShape 25">
            <a:extLst>
              <a:ext uri="{FF2B5EF4-FFF2-40B4-BE49-F238E27FC236}">
                <a16:creationId xmlns:a16="http://schemas.microsoft.com/office/drawing/2014/main" id="{62CC8108-7657-644F-9C43-6467D715F283}"/>
              </a:ext>
            </a:extLst>
          </p:cNvPr>
          <p:cNvSpPr>
            <a:spLocks/>
          </p:cNvSpPr>
          <p:nvPr/>
        </p:nvSpPr>
        <p:spPr bwMode="auto">
          <a:xfrm>
            <a:off x="8229601" y="3840163"/>
            <a:ext cx="347663" cy="1371600"/>
          </a:xfrm>
          <a:prstGeom prst="rightBrace">
            <a:avLst>
              <a:gd name="adj1" fmla="val 32877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24C12025-2CC2-6240-9C04-D5AA9F290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4032251"/>
            <a:ext cx="18288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BCBA = LCS(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31" name="Line 27">
            <a:extLst>
              <a:ext uri="{FF2B5EF4-FFF2-40B4-BE49-F238E27FC236}">
                <a16:creationId xmlns:a16="http://schemas.microsoft.com/office/drawing/2014/main" id="{6FA38AE3-948E-5F4B-85BC-8FC2109D95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221163"/>
            <a:ext cx="693738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8">
            <a:extLst>
              <a:ext uri="{FF2B5EF4-FFF2-40B4-BE49-F238E27FC236}">
                <a16:creationId xmlns:a16="http://schemas.microsoft.com/office/drawing/2014/main" id="{FC95B11E-A8CC-6345-B271-54051471A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4221163"/>
            <a:ext cx="693738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A162D8A7-EB25-CA4E-ABD5-3C1D4DD100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6114" y="4283075"/>
            <a:ext cx="1587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0">
            <a:extLst>
              <a:ext uri="{FF2B5EF4-FFF2-40B4-BE49-F238E27FC236}">
                <a16:creationId xmlns:a16="http://schemas.microsoft.com/office/drawing/2014/main" id="{B71D0D36-7AAC-E44F-8F14-F31D5B9562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4864" y="4283075"/>
            <a:ext cx="1587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8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id="{80E625C0-B200-4B4D-9785-052E451DC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1646" y="82062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Longest Common Subsequence (LCS)</a:t>
            </a:r>
            <a:endParaRPr lang="en-US" altLang="en-US" dirty="0"/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48526F29-433D-5D4C-9C93-DAE2FA5B0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5425" indent="-225425">
              <a:buFontTx/>
              <a:buChar char="•"/>
            </a:pP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Given two sequences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</a:t>
            </a: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find a longest subsequence common to them both.</a:t>
            </a: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452A8CAA-C434-2E44-97D0-FA36C940D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639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9C60C1EE-2916-0449-9811-5798E1CD1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639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38" name="Text Box 8">
            <a:extLst>
              <a:ext uri="{FF2B5EF4-FFF2-40B4-BE49-F238E27FC236}">
                <a16:creationId xmlns:a16="http://schemas.microsoft.com/office/drawing/2014/main" id="{FCBDCE0B-F189-3A47-861D-1B98637AC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163" y="3763964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39" name="Text Box 9">
            <a:extLst>
              <a:ext uri="{FF2B5EF4-FFF2-40B4-BE49-F238E27FC236}">
                <a16:creationId xmlns:a16="http://schemas.microsoft.com/office/drawing/2014/main" id="{BBC1DE93-3093-8141-8966-503B9A8CA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3763964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76B880E4-3573-DC47-B05F-D78371D18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1" y="3763964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836A0BBA-EC3F-DA48-A9E4-2279ED0A4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275" y="37639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4D42CEA2-6CF5-DA41-87DF-479589872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9" y="3763964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43" name="Text Box 13">
            <a:extLst>
              <a:ext uri="{FF2B5EF4-FFF2-40B4-BE49-F238E27FC236}">
                <a16:creationId xmlns:a16="http://schemas.microsoft.com/office/drawing/2014/main" id="{57BB1B1A-A41B-684D-8361-7A58C962B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801" y="3763964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7C166A18-1C35-BF4D-A8F0-921F150B4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783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45" name="Text Box 15">
            <a:extLst>
              <a:ext uri="{FF2B5EF4-FFF2-40B4-BE49-F238E27FC236}">
                <a16:creationId xmlns:a16="http://schemas.microsoft.com/office/drawing/2014/main" id="{5923C4B7-E2C6-D34C-9EF7-BFB537F36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4678364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46" name="Text Box 16">
            <a:extLst>
              <a:ext uri="{FF2B5EF4-FFF2-40B4-BE49-F238E27FC236}">
                <a16:creationId xmlns:a16="http://schemas.microsoft.com/office/drawing/2014/main" id="{B2A3BF17-3362-974A-88C1-6F85D2A21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164" y="4678364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47" name="Text Box 17">
            <a:extLst>
              <a:ext uri="{FF2B5EF4-FFF2-40B4-BE49-F238E27FC236}">
                <a16:creationId xmlns:a16="http://schemas.microsoft.com/office/drawing/2014/main" id="{718941E0-824E-364E-8095-DC75E6866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4678364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48" name="Text Box 18">
            <a:extLst>
              <a:ext uri="{FF2B5EF4-FFF2-40B4-BE49-F238E27FC236}">
                <a16:creationId xmlns:a16="http://schemas.microsoft.com/office/drawing/2014/main" id="{51169BCB-CC61-E949-B5E7-FA5FD6A9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4678364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sp>
        <p:nvSpPr>
          <p:cNvPr id="49" name="Text Box 19">
            <a:extLst>
              <a:ext uri="{FF2B5EF4-FFF2-40B4-BE49-F238E27FC236}">
                <a16:creationId xmlns:a16="http://schemas.microsoft.com/office/drawing/2014/main" id="{6A3B5078-CBB3-554C-B6F6-1C13BFBC5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276" y="4678364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</a:t>
            </a:r>
          </a:p>
        </p:txBody>
      </p:sp>
      <p:sp>
        <p:nvSpPr>
          <p:cNvPr id="50" name="Text Box 20">
            <a:extLst>
              <a:ext uri="{FF2B5EF4-FFF2-40B4-BE49-F238E27FC236}">
                <a16:creationId xmlns:a16="http://schemas.microsoft.com/office/drawing/2014/main" id="{A67CD1E7-A076-2741-B1C8-6B097DFA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9" y="4678364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A</a:t>
            </a:r>
          </a:p>
        </p:txBody>
      </p:sp>
      <p:grpSp>
        <p:nvGrpSpPr>
          <p:cNvPr id="51" name="Group 21">
            <a:extLst>
              <a:ext uri="{FF2B5EF4-FFF2-40B4-BE49-F238E27FC236}">
                <a16:creationId xmlns:a16="http://schemas.microsoft.com/office/drawing/2014/main" id="{C930072F-DA5E-214B-94F2-DA258E8B38C6}"/>
              </a:ext>
            </a:extLst>
          </p:cNvPr>
          <p:cNvGrpSpPr>
            <a:grpSpLocks/>
          </p:cNvGrpSpPr>
          <p:nvPr/>
        </p:nvGrpSpPr>
        <p:grpSpPr bwMode="auto">
          <a:xfrm>
            <a:off x="2209801" y="2743202"/>
            <a:ext cx="3209925" cy="659565"/>
            <a:chOff x="432" y="2160"/>
            <a:chExt cx="2022" cy="598"/>
          </a:xfrm>
        </p:grpSpPr>
        <p:sp>
          <p:nvSpPr>
            <p:cNvPr id="52" name="Arc 22">
              <a:extLst>
                <a:ext uri="{FF2B5EF4-FFF2-40B4-BE49-F238E27FC236}">
                  <a16:creationId xmlns:a16="http://schemas.microsoft.com/office/drawing/2014/main" id="{7FEED63C-E935-FA4C-B283-7F425CC808C7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432" y="2160"/>
              <a:ext cx="480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Text Box 23">
              <a:extLst>
                <a:ext uri="{FF2B5EF4-FFF2-40B4-BE49-F238E27FC236}">
                  <a16:creationId xmlns:a16="http://schemas.microsoft.com/office/drawing/2014/main" id="{99371B87-3C05-0148-AA47-380F74468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2228"/>
              <a:ext cx="150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“a”</a:t>
              </a:r>
              <a:r>
                <a:rPr lang="en-US" sz="3200" i="1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 not </a:t>
              </a:r>
              <a:r>
                <a:rPr lang="en-US" i="1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3200">
                  <a:latin typeface="Times New Roman" pitchFamily="-112" charset="0"/>
                  <a:ea typeface="Arial Unicode MS" pitchFamily="34" charset="-128"/>
                  <a:cs typeface="Arial Unicode MS" pitchFamily="34" charset="-128"/>
                </a:rPr>
                <a:t>“the”</a:t>
              </a:r>
            </a:p>
          </p:txBody>
        </p:sp>
      </p:grpSp>
      <p:sp>
        <p:nvSpPr>
          <p:cNvPr id="54" name="AutoShape 25">
            <a:extLst>
              <a:ext uri="{FF2B5EF4-FFF2-40B4-BE49-F238E27FC236}">
                <a16:creationId xmlns:a16="http://schemas.microsoft.com/office/drawing/2014/main" id="{07C8CFE1-82CA-624D-B0AF-5505B1688E36}"/>
              </a:ext>
            </a:extLst>
          </p:cNvPr>
          <p:cNvSpPr>
            <a:spLocks/>
          </p:cNvSpPr>
          <p:nvPr/>
        </p:nvSpPr>
        <p:spPr bwMode="auto">
          <a:xfrm>
            <a:off x="8229601" y="3840163"/>
            <a:ext cx="347663" cy="1371600"/>
          </a:xfrm>
          <a:prstGeom prst="rightBrace">
            <a:avLst>
              <a:gd name="adj1" fmla="val 32877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26">
            <a:extLst>
              <a:ext uri="{FF2B5EF4-FFF2-40B4-BE49-F238E27FC236}">
                <a16:creationId xmlns:a16="http://schemas.microsoft.com/office/drawing/2014/main" id="{25ABE7BE-4ADC-1C45-A612-4A503AE46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4032251"/>
            <a:ext cx="18288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BCBA = </a:t>
            </a:r>
            <a:r>
              <a:rPr lang="en-US" sz="3200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LCS(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sp>
        <p:nvSpPr>
          <p:cNvPr id="56" name="Line 27">
            <a:extLst>
              <a:ext uri="{FF2B5EF4-FFF2-40B4-BE49-F238E27FC236}">
                <a16:creationId xmlns:a16="http://schemas.microsoft.com/office/drawing/2014/main" id="{F271B3BB-65EF-7F40-92D3-ABFE3A3A2C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221163"/>
            <a:ext cx="693738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28">
            <a:extLst>
              <a:ext uri="{FF2B5EF4-FFF2-40B4-BE49-F238E27FC236}">
                <a16:creationId xmlns:a16="http://schemas.microsoft.com/office/drawing/2014/main" id="{BDE41FF8-9B07-BE44-9348-CC110364B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4221163"/>
            <a:ext cx="693738" cy="53340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29">
            <a:extLst>
              <a:ext uri="{FF2B5EF4-FFF2-40B4-BE49-F238E27FC236}">
                <a16:creationId xmlns:a16="http://schemas.microsoft.com/office/drawing/2014/main" id="{62276E77-B417-DE4A-9466-E72DC945C7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6114" y="4283075"/>
            <a:ext cx="1587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30">
            <a:extLst>
              <a:ext uri="{FF2B5EF4-FFF2-40B4-BE49-F238E27FC236}">
                <a16:creationId xmlns:a16="http://schemas.microsoft.com/office/drawing/2014/main" id="{9FE22FDB-DD4F-5D45-B48A-1AFF21AE3D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4864" y="4283075"/>
            <a:ext cx="1587" cy="45720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28">
            <a:extLst>
              <a:ext uri="{FF2B5EF4-FFF2-40B4-BE49-F238E27FC236}">
                <a16:creationId xmlns:a16="http://schemas.microsoft.com/office/drawing/2014/main" id="{4BC6EB99-CC04-3945-954B-C0D610A204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4267202"/>
            <a:ext cx="1600200" cy="53339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28">
            <a:extLst>
              <a:ext uri="{FF2B5EF4-FFF2-40B4-BE49-F238E27FC236}">
                <a16:creationId xmlns:a16="http://schemas.microsoft.com/office/drawing/2014/main" id="{88B70C03-94FB-2E44-A464-C1BA4ECF2D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267201"/>
            <a:ext cx="1600200" cy="53339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29">
            <a:extLst>
              <a:ext uri="{FF2B5EF4-FFF2-40B4-BE49-F238E27FC236}">
                <a16:creationId xmlns:a16="http://schemas.microsoft.com/office/drawing/2014/main" id="{2FE55C6F-77C7-5544-A186-B0BD497F37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86799" y="434340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072D12-DB8B-F745-9B81-2AC50AB05937}"/>
              </a:ext>
            </a:extLst>
          </p:cNvPr>
          <p:cNvSpPr/>
          <p:nvPr/>
        </p:nvSpPr>
        <p:spPr>
          <a:xfrm>
            <a:off x="8603841" y="3682425"/>
            <a:ext cx="13612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BCAB</a:t>
            </a:r>
            <a:r>
              <a:rPr lang="en-US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6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865798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 string matching </a:t>
            </a:r>
            <a:r>
              <a:rPr lang="en-US" dirty="0">
                <a:solidFill>
                  <a:srgbClr val="660066"/>
                </a:solidFill>
              </a:rPr>
              <a:t>[</a:t>
            </a:r>
            <a:r>
              <a:rPr lang="en-US" dirty="0" err="1">
                <a:solidFill>
                  <a:srgbClr val="660066"/>
                </a:solidFill>
              </a:rPr>
              <a:t>Levenshtein</a:t>
            </a:r>
            <a:r>
              <a:rPr lang="en-US" dirty="0">
                <a:solidFill>
                  <a:srgbClr val="660066"/>
                </a:solidFill>
              </a:rPr>
              <a:t>, 1966]</a:t>
            </a:r>
          </a:p>
          <a:p>
            <a:pPr lvl="1"/>
            <a:r>
              <a:rPr lang="en-US" dirty="0"/>
              <a:t>Search for “</a:t>
            </a:r>
            <a:r>
              <a:rPr lang="en-US" dirty="0" err="1">
                <a:solidFill>
                  <a:srgbClr val="CC0000"/>
                </a:solidFill>
              </a:rPr>
              <a:t>occurance</a:t>
            </a:r>
            <a:r>
              <a:rPr lang="en-US" dirty="0"/>
              <a:t>”, get results for “</a:t>
            </a:r>
            <a:r>
              <a:rPr lang="en-US" dirty="0">
                <a:solidFill>
                  <a:srgbClr val="CC0000"/>
                </a:solidFill>
              </a:rPr>
              <a:t>occurrence</a:t>
            </a:r>
            <a:r>
              <a:rPr lang="en-US" dirty="0"/>
              <a:t>”</a:t>
            </a:r>
          </a:p>
          <a:p>
            <a:pPr marL="342900" lvl="1" indent="-342900">
              <a:buClr>
                <a:schemeClr val="hlink"/>
              </a:buClr>
              <a:buFontTx/>
              <a:buChar char="•"/>
            </a:pPr>
            <a:r>
              <a:rPr lang="en-US" dirty="0"/>
              <a:t>Computational biology </a:t>
            </a:r>
            <a:r>
              <a:rPr lang="en-US" dirty="0">
                <a:solidFill>
                  <a:srgbClr val="660066"/>
                </a:solidFill>
              </a:rPr>
              <a:t>[Needleman-</a:t>
            </a:r>
            <a:r>
              <a:rPr lang="en-US" dirty="0" err="1">
                <a:solidFill>
                  <a:srgbClr val="660066"/>
                </a:solidFill>
              </a:rPr>
              <a:t>Wunsch</a:t>
            </a:r>
            <a:r>
              <a:rPr lang="en-US" dirty="0">
                <a:solidFill>
                  <a:srgbClr val="660066"/>
                </a:solidFill>
              </a:rPr>
              <a:t>, 1970’s]</a:t>
            </a:r>
          </a:p>
          <a:p>
            <a:pPr lvl="1"/>
            <a:r>
              <a:rPr lang="en-US" dirty="0"/>
              <a:t>Simple measure of genome similarity</a:t>
            </a:r>
          </a:p>
          <a:p>
            <a:pPr lvl="1">
              <a:buNone/>
            </a:pPr>
            <a:r>
              <a:rPr lang="en-US" dirty="0">
                <a:solidFill>
                  <a:schemeClr val="tx2"/>
                </a:solidFill>
                <a:latin typeface="Courier"/>
                <a:cs typeface="Courier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Courier"/>
                <a:cs typeface="Courier"/>
              </a:rPr>
              <a:t>cgtacgtacgtacgtacgtacgtatcgtacgt</a:t>
            </a:r>
            <a:br>
              <a:rPr lang="en-US" dirty="0">
                <a:solidFill>
                  <a:schemeClr val="tx2"/>
                </a:solidFill>
                <a:latin typeface="Courier"/>
                <a:cs typeface="Courier"/>
              </a:rPr>
            </a:br>
            <a:r>
              <a:rPr lang="en-US" dirty="0" err="1">
                <a:solidFill>
                  <a:schemeClr val="tx2"/>
                </a:solidFill>
                <a:latin typeface="Courier"/>
                <a:cs typeface="Courier"/>
              </a:rPr>
              <a:t>acgtacgtacgtacgtacgtacgtacgtacgt</a:t>
            </a:r>
            <a:endParaRPr lang="en-US" dirty="0">
              <a:solidFill>
                <a:schemeClr val="tx2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387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65632" y="3149539"/>
            <a:ext cx="1319288" cy="838200"/>
          </a:xfrm>
          <a:prstGeom prst="rect">
            <a:avLst/>
          </a:prstGeom>
          <a:solidFill>
            <a:srgbClr val="CCFFC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0170" y="3153508"/>
            <a:ext cx="4419616" cy="838200"/>
          </a:xfrm>
          <a:prstGeom prst="rect">
            <a:avLst/>
          </a:prstGeom>
          <a:solidFill>
            <a:srgbClr val="CCFFC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218"/>
            <a:ext cx="10515600" cy="807183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67596"/>
            <a:ext cx="10515600" cy="4351338"/>
          </a:xfrm>
        </p:spPr>
        <p:txBody>
          <a:bodyPr/>
          <a:lstStyle/>
          <a:p>
            <a:r>
              <a:rPr lang="en-US" dirty="0"/>
              <a:t>Approximate string matching </a:t>
            </a:r>
            <a:r>
              <a:rPr lang="en-US" dirty="0">
                <a:solidFill>
                  <a:srgbClr val="660066"/>
                </a:solidFill>
              </a:rPr>
              <a:t>[</a:t>
            </a:r>
            <a:r>
              <a:rPr lang="en-US" dirty="0" err="1">
                <a:solidFill>
                  <a:srgbClr val="660066"/>
                </a:solidFill>
              </a:rPr>
              <a:t>Levenshtein</a:t>
            </a:r>
            <a:r>
              <a:rPr lang="en-US" dirty="0">
                <a:solidFill>
                  <a:srgbClr val="660066"/>
                </a:solidFill>
              </a:rPr>
              <a:t>, 1966]</a:t>
            </a:r>
          </a:p>
          <a:p>
            <a:pPr lvl="1"/>
            <a:r>
              <a:rPr lang="en-US" dirty="0"/>
              <a:t>Search for “</a:t>
            </a:r>
            <a:r>
              <a:rPr lang="en-US" dirty="0" err="1">
                <a:solidFill>
                  <a:srgbClr val="CC0000"/>
                </a:solidFill>
              </a:rPr>
              <a:t>occurance</a:t>
            </a:r>
            <a:r>
              <a:rPr lang="en-US" dirty="0"/>
              <a:t>”, get results for “</a:t>
            </a:r>
            <a:r>
              <a:rPr lang="en-US" dirty="0">
                <a:solidFill>
                  <a:srgbClr val="CC0000"/>
                </a:solidFill>
              </a:rPr>
              <a:t>occurrence</a:t>
            </a:r>
            <a:r>
              <a:rPr lang="en-US" dirty="0"/>
              <a:t>”</a:t>
            </a:r>
          </a:p>
          <a:p>
            <a:pPr marL="342900" lvl="1" indent="-342900">
              <a:buClr>
                <a:schemeClr val="hlink"/>
              </a:buClr>
              <a:buFontTx/>
              <a:buChar char="•"/>
            </a:pPr>
            <a:r>
              <a:rPr lang="en-US" dirty="0"/>
              <a:t>Computational biology </a:t>
            </a:r>
            <a:r>
              <a:rPr lang="en-US" dirty="0">
                <a:solidFill>
                  <a:srgbClr val="660066"/>
                </a:solidFill>
              </a:rPr>
              <a:t>[Needleman-</a:t>
            </a:r>
            <a:r>
              <a:rPr lang="en-US" dirty="0" err="1">
                <a:solidFill>
                  <a:srgbClr val="660066"/>
                </a:solidFill>
              </a:rPr>
              <a:t>Wunsch</a:t>
            </a:r>
            <a:r>
              <a:rPr lang="en-US" dirty="0">
                <a:solidFill>
                  <a:srgbClr val="660066"/>
                </a:solidFill>
              </a:rPr>
              <a:t>, 1970’s]</a:t>
            </a:r>
          </a:p>
          <a:p>
            <a:pPr lvl="1"/>
            <a:r>
              <a:rPr lang="en-US" dirty="0"/>
              <a:t>Simple measure of genome similarity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	 </a:t>
            </a:r>
            <a:r>
              <a:rPr lang="en-US" dirty="0" err="1">
                <a:latin typeface="Courier"/>
                <a:cs typeface="Courier"/>
              </a:rPr>
              <a:t>acgtacgtacgtacgtcgtacgta</a:t>
            </a:r>
            <a:r>
              <a:rPr lang="en-US" dirty="0" err="1">
                <a:solidFill>
                  <a:srgbClr val="CC0000"/>
                </a:solidFill>
                <a:latin typeface="Courier"/>
                <a:cs typeface="Courier"/>
              </a:rPr>
              <a:t>t</a:t>
            </a:r>
            <a:r>
              <a:rPr lang="en-US" dirty="0" err="1">
                <a:latin typeface="Courier"/>
                <a:cs typeface="Courier"/>
              </a:rPr>
              <a:t>cgtacgt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 err="1">
                <a:solidFill>
                  <a:srgbClr val="CC0000"/>
                </a:solidFill>
                <a:latin typeface="Courier"/>
                <a:cs typeface="Courier"/>
              </a:rPr>
              <a:t>a</a:t>
            </a:r>
            <a:r>
              <a:rPr lang="en-US" dirty="0" err="1">
                <a:latin typeface="Courier"/>
                <a:cs typeface="Courier"/>
              </a:rPr>
              <a:t>acgtacgtacgtacgtcgtacgta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cgtacgt</a:t>
            </a:r>
            <a:endParaRPr lang="en-US" dirty="0">
              <a:latin typeface="Courier"/>
              <a:cs typeface="Courier"/>
            </a:endParaRPr>
          </a:p>
          <a:p>
            <a:endParaRPr lang="en-US" i="1" dirty="0"/>
          </a:p>
          <a:p>
            <a:r>
              <a:rPr lang="en-US" i="1" dirty="0" err="1">
                <a:solidFill>
                  <a:srgbClr val="008080"/>
                </a:solidFill>
              </a:rPr>
              <a:t>n</a:t>
            </a:r>
            <a:r>
              <a:rPr lang="en-US" i="1" dirty="0">
                <a:solidFill>
                  <a:srgbClr val="008080"/>
                </a:solidFill>
              </a:rPr>
              <a:t> – </a:t>
            </a:r>
            <a:r>
              <a:rPr lang="en-US" dirty="0" err="1">
                <a:solidFill>
                  <a:srgbClr val="008080"/>
                </a:solidFill>
              </a:rPr>
              <a:t>length(LCS(</a:t>
            </a:r>
            <a:r>
              <a:rPr lang="en-US" i="1" dirty="0" err="1">
                <a:solidFill>
                  <a:srgbClr val="008080"/>
                </a:solidFill>
              </a:rPr>
              <a:t>x,y</a:t>
            </a:r>
            <a:r>
              <a:rPr lang="en-US" dirty="0">
                <a:solidFill>
                  <a:srgbClr val="008080"/>
                </a:solidFill>
              </a:rPr>
              <a:t>)) </a:t>
            </a:r>
            <a:r>
              <a:rPr lang="en-US" dirty="0"/>
              <a:t>is called the “edit distance”</a:t>
            </a:r>
          </a:p>
        </p:txBody>
      </p:sp>
    </p:spTree>
    <p:extLst>
      <p:ext uri="{BB962C8B-B14F-4D97-AF65-F5344CB8AC3E}">
        <p14:creationId xmlns:p14="http://schemas.microsoft.com/office/powerpoint/2010/main" val="259879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6610"/>
            <a:ext cx="10515600" cy="851730"/>
          </a:xfrm>
        </p:spPr>
        <p:txBody>
          <a:bodyPr/>
          <a:lstStyle/>
          <a:p>
            <a:r>
              <a:rPr lang="en-US" dirty="0"/>
              <a:t>Brute-force LCS algorithm</a:t>
            </a: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A4F3F9B2-BB03-7543-A2E1-9309D971D735}"/>
              </a:ext>
            </a:extLst>
          </p:cNvPr>
          <p:cNvSpPr txBox="1"/>
          <p:nvPr/>
        </p:nvSpPr>
        <p:spPr>
          <a:xfrm>
            <a:off x="838200" y="1497061"/>
            <a:ext cx="7837170" cy="3863878"/>
          </a:xfrm>
          <a:prstGeom prst="rect">
            <a:avLst/>
          </a:prstGeom>
        </p:spPr>
        <p:txBody>
          <a:bodyPr vert="horz" wrap="square" lIns="0" tIns="361950" rIns="0" bIns="0" rtlCol="0">
            <a:spAutoFit/>
          </a:bodyPr>
          <a:lstStyle/>
          <a:p>
            <a:pPr marL="869950" indent="-285750">
              <a:spcBef>
                <a:spcPts val="630"/>
              </a:spcBef>
              <a:buSzPct val="58928"/>
              <a:buFont typeface="Wingdings"/>
              <a:buChar char=""/>
              <a:tabLst>
                <a:tab pos="869950" algn="l"/>
              </a:tabLst>
            </a:pPr>
            <a:r>
              <a:rPr sz="2800" spc="-5" dirty="0">
                <a:latin typeface="Tahoma"/>
                <a:cs typeface="Tahoma"/>
              </a:rPr>
              <a:t>Enumerate </a:t>
            </a:r>
            <a:r>
              <a:rPr sz="2800" dirty="0">
                <a:latin typeface="Tahoma"/>
                <a:cs typeface="Tahoma"/>
              </a:rPr>
              <a:t>all </a:t>
            </a:r>
            <a:r>
              <a:rPr sz="2800" spc="-5" dirty="0">
                <a:latin typeface="Tahoma"/>
                <a:cs typeface="Tahoma"/>
              </a:rPr>
              <a:t>subsequences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X</a:t>
            </a:r>
          </a:p>
          <a:p>
            <a:pPr marL="869950" indent="-285750">
              <a:spcBef>
                <a:spcPts val="640"/>
              </a:spcBef>
              <a:buSzPct val="58928"/>
              <a:buFont typeface="Wingdings"/>
              <a:buChar char=""/>
              <a:tabLst>
                <a:tab pos="869950" algn="l"/>
              </a:tabLst>
            </a:pPr>
            <a:r>
              <a:rPr sz="2800" dirty="0">
                <a:latin typeface="Tahoma"/>
                <a:cs typeface="Tahoma"/>
              </a:rPr>
              <a:t>Test </a:t>
            </a:r>
            <a:r>
              <a:rPr sz="2800" spc="-5" dirty="0">
                <a:latin typeface="Tahoma"/>
                <a:cs typeface="Tahoma"/>
              </a:rPr>
              <a:t>which ones </a:t>
            </a:r>
            <a:r>
              <a:rPr sz="2800" dirty="0">
                <a:latin typeface="Tahoma"/>
                <a:cs typeface="Tahoma"/>
              </a:rPr>
              <a:t>are also </a:t>
            </a:r>
            <a:r>
              <a:rPr sz="2800" spc="-5" dirty="0">
                <a:latin typeface="Tahoma"/>
                <a:cs typeface="Tahoma"/>
              </a:rPr>
              <a:t>subsequences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</a:t>
            </a:r>
          </a:p>
          <a:p>
            <a:pPr marL="869950" indent="-285750">
              <a:spcBef>
                <a:spcPts val="740"/>
              </a:spcBef>
              <a:buSzPct val="58928"/>
              <a:buFont typeface="Wingdings"/>
              <a:buChar char=""/>
              <a:tabLst>
                <a:tab pos="869950" algn="l"/>
              </a:tabLst>
            </a:pPr>
            <a:r>
              <a:rPr sz="2800" spc="-5" dirty="0">
                <a:latin typeface="Tahoma"/>
                <a:cs typeface="Tahoma"/>
              </a:rPr>
              <a:t>Pick </a:t>
            </a:r>
            <a:r>
              <a:rPr sz="2800" dirty="0">
                <a:latin typeface="Tahoma"/>
                <a:cs typeface="Tahoma"/>
              </a:rPr>
              <a:t>the </a:t>
            </a:r>
            <a:r>
              <a:rPr sz="2800" spc="-5" dirty="0">
                <a:latin typeface="Tahoma"/>
                <a:cs typeface="Tahoma"/>
              </a:rPr>
              <a:t>longest one.</a:t>
            </a:r>
            <a:endParaRPr sz="2800" dirty="0">
              <a:latin typeface="Tahoma"/>
              <a:cs typeface="Tahoma"/>
            </a:endParaRPr>
          </a:p>
          <a:p>
            <a:pPr marL="469900">
              <a:spcBef>
                <a:spcPts val="735"/>
              </a:spcBef>
            </a:pPr>
            <a:r>
              <a:rPr sz="3200" spc="-5" dirty="0">
                <a:latin typeface="Tahoma"/>
                <a:cs typeface="Tahoma"/>
              </a:rPr>
              <a:t>Analysis:</a:t>
            </a:r>
            <a:endParaRPr sz="3200" dirty="0">
              <a:latin typeface="Tahoma"/>
              <a:cs typeface="Tahoma"/>
            </a:endParaRPr>
          </a:p>
          <a:p>
            <a:pPr marL="863600" marR="1901189" indent="-279400">
              <a:lnSpc>
                <a:spcPts val="3329"/>
              </a:lnSpc>
              <a:spcBef>
                <a:spcPts val="800"/>
              </a:spcBef>
              <a:buSzPct val="58928"/>
              <a:buFont typeface="Wingdings"/>
              <a:buChar char=""/>
              <a:tabLst>
                <a:tab pos="869950" algn="l"/>
              </a:tabLst>
            </a:pPr>
            <a:r>
              <a:rPr sz="2800" spc="-5" dirty="0">
                <a:latin typeface="Tahoma"/>
                <a:cs typeface="Tahoma"/>
              </a:rPr>
              <a:t>If </a:t>
            </a:r>
            <a:r>
              <a:rPr sz="2800" dirty="0">
                <a:latin typeface="Tahoma"/>
                <a:cs typeface="Tahoma"/>
              </a:rPr>
              <a:t>X is of </a:t>
            </a:r>
            <a:r>
              <a:rPr sz="2800" spc="-5" dirty="0">
                <a:latin typeface="Tahoma"/>
                <a:cs typeface="Tahoma"/>
              </a:rPr>
              <a:t>length </a:t>
            </a:r>
            <a:r>
              <a:rPr sz="2800" dirty="0">
                <a:latin typeface="Tahoma"/>
                <a:cs typeface="Tahoma"/>
              </a:rPr>
              <a:t>n, then it has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</a:t>
            </a:r>
            <a:r>
              <a:rPr sz="2775" baseline="25525" dirty="0">
                <a:latin typeface="Tahoma"/>
                <a:cs typeface="Tahoma"/>
              </a:rPr>
              <a:t>n </a:t>
            </a:r>
            <a:r>
              <a:rPr sz="18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subsequences</a:t>
            </a:r>
            <a:endParaRPr sz="2800" dirty="0">
              <a:latin typeface="Tahoma"/>
              <a:cs typeface="Tahoma"/>
            </a:endParaRPr>
          </a:p>
          <a:p>
            <a:pPr marL="869950" indent="-285750">
              <a:spcBef>
                <a:spcPts val="605"/>
              </a:spcBef>
              <a:buSzPct val="58928"/>
              <a:buFont typeface="Wingdings"/>
              <a:buChar char=""/>
              <a:tabLst>
                <a:tab pos="869950" algn="l"/>
              </a:tabLst>
            </a:pPr>
            <a:r>
              <a:rPr sz="2800" spc="-5" dirty="0">
                <a:latin typeface="Tahoma"/>
                <a:cs typeface="Tahoma"/>
              </a:rPr>
              <a:t>This </a:t>
            </a:r>
            <a:r>
              <a:rPr sz="2800" dirty="0">
                <a:latin typeface="Tahoma"/>
                <a:cs typeface="Tahoma"/>
              </a:rPr>
              <a:t>is an </a:t>
            </a:r>
            <a:r>
              <a:rPr sz="2800" spc="-5" dirty="0">
                <a:latin typeface="Tahoma"/>
                <a:cs typeface="Tahoma"/>
              </a:rPr>
              <a:t>exponential-time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algorithm!</a:t>
            </a:r>
            <a:endParaRPr sz="2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2452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7801"/>
            <a:ext cx="10515600" cy="783737"/>
          </a:xfrm>
        </p:spPr>
        <p:txBody>
          <a:bodyPr/>
          <a:lstStyle/>
          <a:p>
            <a:r>
              <a:rPr lang="en-US" sz="4000" dirty="0"/>
              <a:t>Dynamic </a:t>
            </a:r>
            <a:r>
              <a:rPr lang="en-US" sz="3600" dirty="0"/>
              <a:t>programming</a:t>
            </a:r>
            <a:r>
              <a:rPr lang="en-US" sz="4000" dirty="0"/>
              <a:t>  algorithm</a:t>
            </a:r>
          </a:p>
        </p:txBody>
      </p:sp>
      <p:sp>
        <p:nvSpPr>
          <p:cNvPr id="496643" name="Text Box 3"/>
          <p:cNvSpPr txBox="1">
            <a:spLocks noChangeArrowheads="1"/>
          </p:cNvSpPr>
          <p:nvPr/>
        </p:nvSpPr>
        <p:spPr bwMode="auto">
          <a:xfrm>
            <a:off x="1281114" y="1366897"/>
            <a:ext cx="77882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3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Simplification: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AutoNum type="arabicPeriod"/>
            </a:pP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Look at the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 dirty="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length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of a longest-common subsequence. 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AutoNum type="arabicPeriod"/>
            </a:pP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Extend the algorithm to find the LCS itself.</a:t>
            </a:r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1281114" y="4245034"/>
            <a:ext cx="7170553" cy="161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225425" indent="-225425"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Strategy: 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Consider </a:t>
            </a:r>
            <a:r>
              <a:rPr lang="en-US" sz="3200" b="1" i="1" dirty="0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prefixes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of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Define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 = </a:t>
            </a:r>
            <a:r>
              <a:rPr lang="en-US" sz="3200" b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|</a:t>
            </a:r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LCS(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 dirty="0" err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[1 . .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])</a:t>
            </a:r>
            <a:r>
              <a:rPr lang="en-US" sz="2000" b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|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Then,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] = </a:t>
            </a:r>
            <a:r>
              <a:rPr lang="en-US" sz="3200" b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|</a:t>
            </a:r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LCS(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i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sz="32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000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|</a:t>
            </a:r>
            <a:r>
              <a:rPr lang="en-US" sz="3200" dirty="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96645" name="Rectangle 5"/>
          <p:cNvSpPr>
            <a:spLocks noChangeArrowheads="1"/>
          </p:cNvSpPr>
          <p:nvPr/>
        </p:nvSpPr>
        <p:spPr bwMode="auto">
          <a:xfrm>
            <a:off x="838200" y="3635434"/>
            <a:ext cx="8915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accent2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Notation:</a:t>
            </a: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Denote the length of a sequence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by</a:t>
            </a:r>
            <a:r>
              <a:rPr lang="en-US" sz="3200" b="1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|</a:t>
            </a:r>
            <a:r>
              <a:rPr lang="en-US" sz="20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000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>
                <a:solidFill>
                  <a:srgbClr val="008A87"/>
                </a:solidFill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|</a:t>
            </a:r>
            <a:r>
              <a:rPr lang="en-US" sz="3200">
                <a:latin typeface="Times New Roman" pitchFamily="-112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47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65098"/>
            <a:ext cx="10515600" cy="723903"/>
          </a:xfrm>
        </p:spPr>
        <p:txBody>
          <a:bodyPr/>
          <a:lstStyle/>
          <a:p>
            <a:r>
              <a:rPr lang="en-US" dirty="0"/>
              <a:t>Recursive formulation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96076"/>
              </p:ext>
            </p:extLst>
          </p:nvPr>
        </p:nvGraphicFramePr>
        <p:xfrm>
          <a:off x="3056041" y="2835965"/>
          <a:ext cx="5981944" cy="139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43">
                  <a:extLst>
                    <a:ext uri="{9D8B030D-6E8A-4147-A177-3AD203B41FA5}">
                      <a16:colId xmlns:a16="http://schemas.microsoft.com/office/drawing/2014/main" val="2353494727"/>
                    </a:ext>
                  </a:extLst>
                </a:gridCol>
                <a:gridCol w="747743">
                  <a:extLst>
                    <a:ext uri="{9D8B030D-6E8A-4147-A177-3AD203B41FA5}">
                      <a16:colId xmlns:a16="http://schemas.microsoft.com/office/drawing/2014/main" val="827672949"/>
                    </a:ext>
                  </a:extLst>
                </a:gridCol>
                <a:gridCol w="747743">
                  <a:extLst>
                    <a:ext uri="{9D8B030D-6E8A-4147-A177-3AD203B41FA5}">
                      <a16:colId xmlns:a16="http://schemas.microsoft.com/office/drawing/2014/main" val="3387217509"/>
                    </a:ext>
                  </a:extLst>
                </a:gridCol>
                <a:gridCol w="747743">
                  <a:extLst>
                    <a:ext uri="{9D8B030D-6E8A-4147-A177-3AD203B41FA5}">
                      <a16:colId xmlns:a16="http://schemas.microsoft.com/office/drawing/2014/main" val="1451895389"/>
                    </a:ext>
                  </a:extLst>
                </a:gridCol>
                <a:gridCol w="747743">
                  <a:extLst>
                    <a:ext uri="{9D8B030D-6E8A-4147-A177-3AD203B41FA5}">
                      <a16:colId xmlns:a16="http://schemas.microsoft.com/office/drawing/2014/main" val="268515262"/>
                    </a:ext>
                  </a:extLst>
                </a:gridCol>
                <a:gridCol w="747743">
                  <a:extLst>
                    <a:ext uri="{9D8B030D-6E8A-4147-A177-3AD203B41FA5}">
                      <a16:colId xmlns:a16="http://schemas.microsoft.com/office/drawing/2014/main" val="1346480264"/>
                    </a:ext>
                  </a:extLst>
                </a:gridCol>
                <a:gridCol w="747743">
                  <a:extLst>
                    <a:ext uri="{9D8B030D-6E8A-4147-A177-3AD203B41FA5}">
                      <a16:colId xmlns:a16="http://schemas.microsoft.com/office/drawing/2014/main" val="3736024273"/>
                    </a:ext>
                  </a:extLst>
                </a:gridCol>
                <a:gridCol w="747743">
                  <a:extLst>
                    <a:ext uri="{9D8B030D-6E8A-4147-A177-3AD203B41FA5}">
                      <a16:colId xmlns:a16="http://schemas.microsoft.com/office/drawing/2014/main" val="539461238"/>
                    </a:ext>
                  </a:extLst>
                </a:gridCol>
              </a:tblGrid>
              <a:tr h="695739">
                <a:tc>
                  <a:txBody>
                    <a:bodyPr/>
                    <a:lstStyle/>
                    <a:p>
                      <a:r>
                        <a:rPr lang="en-US" sz="32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516672"/>
                  </a:ext>
                </a:extLst>
              </a:tr>
              <a:tr h="695739">
                <a:tc>
                  <a:txBody>
                    <a:bodyPr/>
                    <a:lstStyle/>
                    <a:p>
                      <a:r>
                        <a:rPr lang="en-US" sz="3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004306"/>
                  </a:ext>
                </a:extLst>
              </a:tr>
            </a:tbl>
          </a:graphicData>
        </a:graphic>
      </p:graphicFrame>
      <p:sp>
        <p:nvSpPr>
          <p:cNvPr id="46" name="Line 35"/>
          <p:cNvSpPr>
            <a:spLocks noChangeShapeType="1"/>
          </p:cNvSpPr>
          <p:nvPr/>
        </p:nvSpPr>
        <p:spPr bwMode="auto">
          <a:xfrm flipH="1">
            <a:off x="8044069" y="3320858"/>
            <a:ext cx="414511" cy="44276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oval" w="med" len="med"/>
            <a:tailEnd type="oval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85872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41488</TotalTime>
  <Words>1509</Words>
  <Application>Microsoft Macintosh PowerPoint</Application>
  <PresentationFormat>Widescreen</PresentationFormat>
  <Paragraphs>503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Courier</vt:lpstr>
      <vt:lpstr>MT Extra</vt:lpstr>
      <vt:lpstr>Tahoma</vt:lpstr>
      <vt:lpstr>Times New Roman</vt:lpstr>
      <vt:lpstr>Wingdings</vt:lpstr>
      <vt:lpstr>1_Office Theme</vt:lpstr>
      <vt:lpstr>Custom Design</vt:lpstr>
      <vt:lpstr>Longest Common Subsequence</vt:lpstr>
      <vt:lpstr>Longest Common Subsequence (LCS)</vt:lpstr>
      <vt:lpstr>Longest Common Subsequence (LCS)</vt:lpstr>
      <vt:lpstr>Longest Common Subsequence (LCS)</vt:lpstr>
      <vt:lpstr>Motivation</vt:lpstr>
      <vt:lpstr>Motivation</vt:lpstr>
      <vt:lpstr>Brute-force LCS algorithm</vt:lpstr>
      <vt:lpstr>Dynamic programming  algorithm</vt:lpstr>
      <vt:lpstr>Recursive formulation</vt:lpstr>
      <vt:lpstr>Recursive formulation</vt:lpstr>
      <vt:lpstr>Recursive formulation</vt:lpstr>
      <vt:lpstr>Dynamic-Programming Approach</vt:lpstr>
      <vt:lpstr>Dynamic-programming algorithm</vt:lpstr>
      <vt:lpstr>Dynamic-programming algorithm</vt:lpstr>
      <vt:lpstr>Dynamic-programming algorithm</vt:lpstr>
      <vt:lpstr>Dynamic-programming algorithm</vt:lpstr>
      <vt:lpstr>An LCS Algorithm</vt:lpstr>
      <vt:lpstr>Analysis of LCS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Preemtion</dc:title>
  <dc:creator>Md_ Rahman</dc:creator>
  <cp:lastModifiedBy>Microsoft Office User</cp:lastModifiedBy>
  <cp:revision>2291</cp:revision>
  <dcterms:created xsi:type="dcterms:W3CDTF">2018-02-18T09:06:46Z</dcterms:created>
  <dcterms:modified xsi:type="dcterms:W3CDTF">2022-08-21T19:54:56Z</dcterms:modified>
</cp:coreProperties>
</file>